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83" r:id="rId6"/>
    <p:sldId id="269" r:id="rId7"/>
    <p:sldId id="266" r:id="rId8"/>
    <p:sldId id="268" r:id="rId9"/>
    <p:sldId id="270" r:id="rId10"/>
    <p:sldId id="271" r:id="rId11"/>
    <p:sldId id="263" r:id="rId12"/>
    <p:sldId id="273" r:id="rId13"/>
    <p:sldId id="274" r:id="rId14"/>
    <p:sldId id="275" r:id="rId15"/>
    <p:sldId id="279" r:id="rId16"/>
    <p:sldId id="280" r:id="rId17"/>
    <p:sldId id="264" r:id="rId18"/>
    <p:sldId id="276" r:id="rId19"/>
    <p:sldId id="277" r:id="rId20"/>
    <p:sldId id="278" r:id="rId21"/>
    <p:sldId id="282" r:id="rId22"/>
    <p:sldId id="285" r:id="rId23"/>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5" d="100"/>
          <a:sy n="75" d="100"/>
        </p:scale>
        <p:origin x="85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82E4BF-89CF-B008-4138-F165123FB2CD}"/>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A112269D-19AD-7333-DF40-1AD9FA8012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F5F22010-CCCE-702D-120E-D16E6BCD4299}"/>
              </a:ext>
            </a:extLst>
          </p:cNvPr>
          <p:cNvSpPr>
            <a:spLocks noGrp="1"/>
          </p:cNvSpPr>
          <p:nvPr>
            <p:ph type="dt" sz="half" idx="10"/>
          </p:nvPr>
        </p:nvSpPr>
        <p:spPr/>
        <p:txBody>
          <a:bodyPr/>
          <a:lstStyle/>
          <a:p>
            <a:fld id="{B1F6FA4B-F671-43B4-ADFF-012E7AB2CC1E}" type="datetimeFigureOut">
              <a:rPr lang="da-DK" smtClean="0"/>
              <a:t>20-01-2024</a:t>
            </a:fld>
            <a:endParaRPr lang="da-DK"/>
          </a:p>
        </p:txBody>
      </p:sp>
      <p:sp>
        <p:nvSpPr>
          <p:cNvPr id="5" name="Pladsholder til sidefod 4">
            <a:extLst>
              <a:ext uri="{FF2B5EF4-FFF2-40B4-BE49-F238E27FC236}">
                <a16:creationId xmlns:a16="http://schemas.microsoft.com/office/drawing/2014/main" id="{155EC8A3-CFE2-167A-3225-F26635BE6A9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407C552-A917-56CB-F231-DE83A9D11BF1}"/>
              </a:ext>
            </a:extLst>
          </p:cNvPr>
          <p:cNvSpPr>
            <a:spLocks noGrp="1"/>
          </p:cNvSpPr>
          <p:nvPr>
            <p:ph type="sldNum" sz="quarter" idx="12"/>
          </p:nvPr>
        </p:nvSpPr>
        <p:spPr/>
        <p:txBody>
          <a:bodyPr/>
          <a:lstStyle/>
          <a:p>
            <a:fld id="{03B4F41C-6E6A-4D35-B359-CCEEDC834C0D}" type="slidenum">
              <a:rPr lang="da-DK" smtClean="0"/>
              <a:t>‹nr.›</a:t>
            </a:fld>
            <a:endParaRPr lang="da-DK"/>
          </a:p>
        </p:txBody>
      </p:sp>
    </p:spTree>
    <p:extLst>
      <p:ext uri="{BB962C8B-B14F-4D97-AF65-F5344CB8AC3E}">
        <p14:creationId xmlns:p14="http://schemas.microsoft.com/office/powerpoint/2010/main" val="2775497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5C6EDC-30E1-7E35-4CA7-DAFF5529C89E}"/>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C9C492E4-6A23-6A01-59F8-16C6D352B947}"/>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3948601-5F6C-DFA8-6C2D-8EDEAFB12200}"/>
              </a:ext>
            </a:extLst>
          </p:cNvPr>
          <p:cNvSpPr>
            <a:spLocks noGrp="1"/>
          </p:cNvSpPr>
          <p:nvPr>
            <p:ph type="dt" sz="half" idx="10"/>
          </p:nvPr>
        </p:nvSpPr>
        <p:spPr/>
        <p:txBody>
          <a:bodyPr/>
          <a:lstStyle/>
          <a:p>
            <a:fld id="{B1F6FA4B-F671-43B4-ADFF-012E7AB2CC1E}" type="datetimeFigureOut">
              <a:rPr lang="da-DK" smtClean="0"/>
              <a:t>20-01-2024</a:t>
            </a:fld>
            <a:endParaRPr lang="da-DK"/>
          </a:p>
        </p:txBody>
      </p:sp>
      <p:sp>
        <p:nvSpPr>
          <p:cNvPr id="5" name="Pladsholder til sidefod 4">
            <a:extLst>
              <a:ext uri="{FF2B5EF4-FFF2-40B4-BE49-F238E27FC236}">
                <a16:creationId xmlns:a16="http://schemas.microsoft.com/office/drawing/2014/main" id="{1548E124-7CA8-9D7F-6A05-3D7507C63D8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1F57A87-35E5-D903-04DB-B67E585BBEA6}"/>
              </a:ext>
            </a:extLst>
          </p:cNvPr>
          <p:cNvSpPr>
            <a:spLocks noGrp="1"/>
          </p:cNvSpPr>
          <p:nvPr>
            <p:ph type="sldNum" sz="quarter" idx="12"/>
          </p:nvPr>
        </p:nvSpPr>
        <p:spPr/>
        <p:txBody>
          <a:bodyPr/>
          <a:lstStyle/>
          <a:p>
            <a:fld id="{03B4F41C-6E6A-4D35-B359-CCEEDC834C0D}" type="slidenum">
              <a:rPr lang="da-DK" smtClean="0"/>
              <a:t>‹nr.›</a:t>
            </a:fld>
            <a:endParaRPr lang="da-DK"/>
          </a:p>
        </p:txBody>
      </p:sp>
    </p:spTree>
    <p:extLst>
      <p:ext uri="{BB962C8B-B14F-4D97-AF65-F5344CB8AC3E}">
        <p14:creationId xmlns:p14="http://schemas.microsoft.com/office/powerpoint/2010/main" val="2812779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55B4832F-2E8E-5E2A-862B-522EE5EBDBE7}"/>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FFB4BE27-FC2A-EACA-0220-817FABD6DFA5}"/>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E8684EF-2DFB-AE2E-208D-7D3720E93466}"/>
              </a:ext>
            </a:extLst>
          </p:cNvPr>
          <p:cNvSpPr>
            <a:spLocks noGrp="1"/>
          </p:cNvSpPr>
          <p:nvPr>
            <p:ph type="dt" sz="half" idx="10"/>
          </p:nvPr>
        </p:nvSpPr>
        <p:spPr/>
        <p:txBody>
          <a:bodyPr/>
          <a:lstStyle/>
          <a:p>
            <a:fld id="{B1F6FA4B-F671-43B4-ADFF-012E7AB2CC1E}" type="datetimeFigureOut">
              <a:rPr lang="da-DK" smtClean="0"/>
              <a:t>20-01-2024</a:t>
            </a:fld>
            <a:endParaRPr lang="da-DK"/>
          </a:p>
        </p:txBody>
      </p:sp>
      <p:sp>
        <p:nvSpPr>
          <p:cNvPr id="5" name="Pladsholder til sidefod 4">
            <a:extLst>
              <a:ext uri="{FF2B5EF4-FFF2-40B4-BE49-F238E27FC236}">
                <a16:creationId xmlns:a16="http://schemas.microsoft.com/office/drawing/2014/main" id="{80965F1D-96F7-17B9-1902-E0BC724BA18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5CE029C-E9B4-181D-7289-6A8374817D06}"/>
              </a:ext>
            </a:extLst>
          </p:cNvPr>
          <p:cNvSpPr>
            <a:spLocks noGrp="1"/>
          </p:cNvSpPr>
          <p:nvPr>
            <p:ph type="sldNum" sz="quarter" idx="12"/>
          </p:nvPr>
        </p:nvSpPr>
        <p:spPr/>
        <p:txBody>
          <a:bodyPr/>
          <a:lstStyle/>
          <a:p>
            <a:fld id="{03B4F41C-6E6A-4D35-B359-CCEEDC834C0D}" type="slidenum">
              <a:rPr lang="da-DK" smtClean="0"/>
              <a:t>‹nr.›</a:t>
            </a:fld>
            <a:endParaRPr lang="da-DK"/>
          </a:p>
        </p:txBody>
      </p:sp>
    </p:spTree>
    <p:extLst>
      <p:ext uri="{BB962C8B-B14F-4D97-AF65-F5344CB8AC3E}">
        <p14:creationId xmlns:p14="http://schemas.microsoft.com/office/powerpoint/2010/main" val="1658525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443C79-016C-4D0B-B6CF-C4BF8038AB9B}"/>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3A83EBA2-0E5F-4CEB-B845-457D03F1E7E1}"/>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347D3FD-BDB0-0C69-40F0-E1CDB53718CE}"/>
              </a:ext>
            </a:extLst>
          </p:cNvPr>
          <p:cNvSpPr>
            <a:spLocks noGrp="1"/>
          </p:cNvSpPr>
          <p:nvPr>
            <p:ph type="dt" sz="half" idx="10"/>
          </p:nvPr>
        </p:nvSpPr>
        <p:spPr/>
        <p:txBody>
          <a:bodyPr/>
          <a:lstStyle/>
          <a:p>
            <a:fld id="{B1F6FA4B-F671-43B4-ADFF-012E7AB2CC1E}" type="datetimeFigureOut">
              <a:rPr lang="da-DK" smtClean="0"/>
              <a:t>20-01-2024</a:t>
            </a:fld>
            <a:endParaRPr lang="da-DK"/>
          </a:p>
        </p:txBody>
      </p:sp>
      <p:sp>
        <p:nvSpPr>
          <p:cNvPr id="5" name="Pladsholder til sidefod 4">
            <a:extLst>
              <a:ext uri="{FF2B5EF4-FFF2-40B4-BE49-F238E27FC236}">
                <a16:creationId xmlns:a16="http://schemas.microsoft.com/office/drawing/2014/main" id="{7E8389EF-A7C9-84B2-8E36-A3760082293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BC3CFA2-9FD3-ABEF-C71C-AE54E089C8FF}"/>
              </a:ext>
            </a:extLst>
          </p:cNvPr>
          <p:cNvSpPr>
            <a:spLocks noGrp="1"/>
          </p:cNvSpPr>
          <p:nvPr>
            <p:ph type="sldNum" sz="quarter" idx="12"/>
          </p:nvPr>
        </p:nvSpPr>
        <p:spPr/>
        <p:txBody>
          <a:bodyPr/>
          <a:lstStyle/>
          <a:p>
            <a:fld id="{03B4F41C-6E6A-4D35-B359-CCEEDC834C0D}" type="slidenum">
              <a:rPr lang="da-DK" smtClean="0"/>
              <a:t>‹nr.›</a:t>
            </a:fld>
            <a:endParaRPr lang="da-DK"/>
          </a:p>
        </p:txBody>
      </p:sp>
    </p:spTree>
    <p:extLst>
      <p:ext uri="{BB962C8B-B14F-4D97-AF65-F5344CB8AC3E}">
        <p14:creationId xmlns:p14="http://schemas.microsoft.com/office/powerpoint/2010/main" val="3060946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FEF950-46C6-1FF2-00F7-851CEA1A5110}"/>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522C7AA1-4A75-1E26-8187-1E4AA5FF22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B3BB8CE1-8E89-9DB7-C1D7-4F121233A04B}"/>
              </a:ext>
            </a:extLst>
          </p:cNvPr>
          <p:cNvSpPr>
            <a:spLocks noGrp="1"/>
          </p:cNvSpPr>
          <p:nvPr>
            <p:ph type="dt" sz="half" idx="10"/>
          </p:nvPr>
        </p:nvSpPr>
        <p:spPr/>
        <p:txBody>
          <a:bodyPr/>
          <a:lstStyle/>
          <a:p>
            <a:fld id="{B1F6FA4B-F671-43B4-ADFF-012E7AB2CC1E}" type="datetimeFigureOut">
              <a:rPr lang="da-DK" smtClean="0"/>
              <a:t>20-01-2024</a:t>
            </a:fld>
            <a:endParaRPr lang="da-DK"/>
          </a:p>
        </p:txBody>
      </p:sp>
      <p:sp>
        <p:nvSpPr>
          <p:cNvPr id="5" name="Pladsholder til sidefod 4">
            <a:extLst>
              <a:ext uri="{FF2B5EF4-FFF2-40B4-BE49-F238E27FC236}">
                <a16:creationId xmlns:a16="http://schemas.microsoft.com/office/drawing/2014/main" id="{1C81FDAF-CF04-C1ED-E773-C469111534C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6DB9627-4E7B-6922-490E-18EF9FFA9ECE}"/>
              </a:ext>
            </a:extLst>
          </p:cNvPr>
          <p:cNvSpPr>
            <a:spLocks noGrp="1"/>
          </p:cNvSpPr>
          <p:nvPr>
            <p:ph type="sldNum" sz="quarter" idx="12"/>
          </p:nvPr>
        </p:nvSpPr>
        <p:spPr/>
        <p:txBody>
          <a:bodyPr/>
          <a:lstStyle/>
          <a:p>
            <a:fld id="{03B4F41C-6E6A-4D35-B359-CCEEDC834C0D}" type="slidenum">
              <a:rPr lang="da-DK" smtClean="0"/>
              <a:t>‹nr.›</a:t>
            </a:fld>
            <a:endParaRPr lang="da-DK"/>
          </a:p>
        </p:txBody>
      </p:sp>
    </p:spTree>
    <p:extLst>
      <p:ext uri="{BB962C8B-B14F-4D97-AF65-F5344CB8AC3E}">
        <p14:creationId xmlns:p14="http://schemas.microsoft.com/office/powerpoint/2010/main" val="32278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AA3170-37B9-6A8C-85EB-938F11D8789F}"/>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FF896242-0C44-776B-DC86-AD1EB18DF4E6}"/>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7807E6E-7BFA-FDB7-7775-2C07D2401FF0}"/>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503DDC50-0E7B-8320-C299-4A01012B7CBA}"/>
              </a:ext>
            </a:extLst>
          </p:cNvPr>
          <p:cNvSpPr>
            <a:spLocks noGrp="1"/>
          </p:cNvSpPr>
          <p:nvPr>
            <p:ph type="dt" sz="half" idx="10"/>
          </p:nvPr>
        </p:nvSpPr>
        <p:spPr/>
        <p:txBody>
          <a:bodyPr/>
          <a:lstStyle/>
          <a:p>
            <a:fld id="{B1F6FA4B-F671-43B4-ADFF-012E7AB2CC1E}" type="datetimeFigureOut">
              <a:rPr lang="da-DK" smtClean="0"/>
              <a:t>20-01-2024</a:t>
            </a:fld>
            <a:endParaRPr lang="da-DK"/>
          </a:p>
        </p:txBody>
      </p:sp>
      <p:sp>
        <p:nvSpPr>
          <p:cNvPr id="6" name="Pladsholder til sidefod 5">
            <a:extLst>
              <a:ext uri="{FF2B5EF4-FFF2-40B4-BE49-F238E27FC236}">
                <a16:creationId xmlns:a16="http://schemas.microsoft.com/office/drawing/2014/main" id="{F9010909-0180-EF5B-5C7E-772BEE37BF19}"/>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4FE2962-A635-440E-96A7-808D5F4DD2C9}"/>
              </a:ext>
            </a:extLst>
          </p:cNvPr>
          <p:cNvSpPr>
            <a:spLocks noGrp="1"/>
          </p:cNvSpPr>
          <p:nvPr>
            <p:ph type="sldNum" sz="quarter" idx="12"/>
          </p:nvPr>
        </p:nvSpPr>
        <p:spPr/>
        <p:txBody>
          <a:bodyPr/>
          <a:lstStyle/>
          <a:p>
            <a:fld id="{03B4F41C-6E6A-4D35-B359-CCEEDC834C0D}" type="slidenum">
              <a:rPr lang="da-DK" smtClean="0"/>
              <a:t>‹nr.›</a:t>
            </a:fld>
            <a:endParaRPr lang="da-DK"/>
          </a:p>
        </p:txBody>
      </p:sp>
    </p:spTree>
    <p:extLst>
      <p:ext uri="{BB962C8B-B14F-4D97-AF65-F5344CB8AC3E}">
        <p14:creationId xmlns:p14="http://schemas.microsoft.com/office/powerpoint/2010/main" val="1443741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5A8768-3461-74E9-D636-5CBB22B3D57B}"/>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B195697F-25B7-AA99-CD94-7EC4A2535A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0BD7E973-7CD6-9084-7C77-4F0961AF05C5}"/>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2D0021F0-A4EC-4530-01DB-7FF6982A0D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A6138B8F-D641-7C31-3514-6203EEF8F26D}"/>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E3276E8D-D378-05D3-C4A6-0277764352D0}"/>
              </a:ext>
            </a:extLst>
          </p:cNvPr>
          <p:cNvSpPr>
            <a:spLocks noGrp="1"/>
          </p:cNvSpPr>
          <p:nvPr>
            <p:ph type="dt" sz="half" idx="10"/>
          </p:nvPr>
        </p:nvSpPr>
        <p:spPr/>
        <p:txBody>
          <a:bodyPr/>
          <a:lstStyle/>
          <a:p>
            <a:fld id="{B1F6FA4B-F671-43B4-ADFF-012E7AB2CC1E}" type="datetimeFigureOut">
              <a:rPr lang="da-DK" smtClean="0"/>
              <a:t>20-01-2024</a:t>
            </a:fld>
            <a:endParaRPr lang="da-DK"/>
          </a:p>
        </p:txBody>
      </p:sp>
      <p:sp>
        <p:nvSpPr>
          <p:cNvPr id="8" name="Pladsholder til sidefod 7">
            <a:extLst>
              <a:ext uri="{FF2B5EF4-FFF2-40B4-BE49-F238E27FC236}">
                <a16:creationId xmlns:a16="http://schemas.microsoft.com/office/drawing/2014/main" id="{289461FA-ACC6-5913-904A-847CF9265025}"/>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2099BD95-0008-41BF-B79F-0E36A399F413}"/>
              </a:ext>
            </a:extLst>
          </p:cNvPr>
          <p:cNvSpPr>
            <a:spLocks noGrp="1"/>
          </p:cNvSpPr>
          <p:nvPr>
            <p:ph type="sldNum" sz="quarter" idx="12"/>
          </p:nvPr>
        </p:nvSpPr>
        <p:spPr/>
        <p:txBody>
          <a:bodyPr/>
          <a:lstStyle/>
          <a:p>
            <a:fld id="{03B4F41C-6E6A-4D35-B359-CCEEDC834C0D}" type="slidenum">
              <a:rPr lang="da-DK" smtClean="0"/>
              <a:t>‹nr.›</a:t>
            </a:fld>
            <a:endParaRPr lang="da-DK"/>
          </a:p>
        </p:txBody>
      </p:sp>
    </p:spTree>
    <p:extLst>
      <p:ext uri="{BB962C8B-B14F-4D97-AF65-F5344CB8AC3E}">
        <p14:creationId xmlns:p14="http://schemas.microsoft.com/office/powerpoint/2010/main" val="652334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1CD031-15D9-04B4-8EBE-2A377353AC75}"/>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B0571C12-2EE9-CE57-9C30-7BEB04AF4B52}"/>
              </a:ext>
            </a:extLst>
          </p:cNvPr>
          <p:cNvSpPr>
            <a:spLocks noGrp="1"/>
          </p:cNvSpPr>
          <p:nvPr>
            <p:ph type="dt" sz="half" idx="10"/>
          </p:nvPr>
        </p:nvSpPr>
        <p:spPr/>
        <p:txBody>
          <a:bodyPr/>
          <a:lstStyle/>
          <a:p>
            <a:fld id="{B1F6FA4B-F671-43B4-ADFF-012E7AB2CC1E}" type="datetimeFigureOut">
              <a:rPr lang="da-DK" smtClean="0"/>
              <a:t>20-01-2024</a:t>
            </a:fld>
            <a:endParaRPr lang="da-DK"/>
          </a:p>
        </p:txBody>
      </p:sp>
      <p:sp>
        <p:nvSpPr>
          <p:cNvPr id="4" name="Pladsholder til sidefod 3">
            <a:extLst>
              <a:ext uri="{FF2B5EF4-FFF2-40B4-BE49-F238E27FC236}">
                <a16:creationId xmlns:a16="http://schemas.microsoft.com/office/drawing/2014/main" id="{D4FACF21-D7EC-C9CE-64BF-B396D2703593}"/>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7AC07F46-A146-421B-22D3-9E2760FC8AF5}"/>
              </a:ext>
            </a:extLst>
          </p:cNvPr>
          <p:cNvSpPr>
            <a:spLocks noGrp="1"/>
          </p:cNvSpPr>
          <p:nvPr>
            <p:ph type="sldNum" sz="quarter" idx="12"/>
          </p:nvPr>
        </p:nvSpPr>
        <p:spPr/>
        <p:txBody>
          <a:bodyPr/>
          <a:lstStyle/>
          <a:p>
            <a:fld id="{03B4F41C-6E6A-4D35-B359-CCEEDC834C0D}" type="slidenum">
              <a:rPr lang="da-DK" smtClean="0"/>
              <a:t>‹nr.›</a:t>
            </a:fld>
            <a:endParaRPr lang="da-DK"/>
          </a:p>
        </p:txBody>
      </p:sp>
    </p:spTree>
    <p:extLst>
      <p:ext uri="{BB962C8B-B14F-4D97-AF65-F5344CB8AC3E}">
        <p14:creationId xmlns:p14="http://schemas.microsoft.com/office/powerpoint/2010/main" val="2177259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09DFAAEB-81C0-89C5-C25D-8E80EF96ABCB}"/>
              </a:ext>
            </a:extLst>
          </p:cNvPr>
          <p:cNvSpPr>
            <a:spLocks noGrp="1"/>
          </p:cNvSpPr>
          <p:nvPr>
            <p:ph type="dt" sz="half" idx="10"/>
          </p:nvPr>
        </p:nvSpPr>
        <p:spPr/>
        <p:txBody>
          <a:bodyPr/>
          <a:lstStyle/>
          <a:p>
            <a:fld id="{B1F6FA4B-F671-43B4-ADFF-012E7AB2CC1E}" type="datetimeFigureOut">
              <a:rPr lang="da-DK" smtClean="0"/>
              <a:t>20-01-2024</a:t>
            </a:fld>
            <a:endParaRPr lang="da-DK"/>
          </a:p>
        </p:txBody>
      </p:sp>
      <p:sp>
        <p:nvSpPr>
          <p:cNvPr id="3" name="Pladsholder til sidefod 2">
            <a:extLst>
              <a:ext uri="{FF2B5EF4-FFF2-40B4-BE49-F238E27FC236}">
                <a16:creationId xmlns:a16="http://schemas.microsoft.com/office/drawing/2014/main" id="{70F0D04E-0A1B-5C8A-84AC-44DF0FABFF9A}"/>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7BB43C6D-E565-F711-AC49-2C6DD2108548}"/>
              </a:ext>
            </a:extLst>
          </p:cNvPr>
          <p:cNvSpPr>
            <a:spLocks noGrp="1"/>
          </p:cNvSpPr>
          <p:nvPr>
            <p:ph type="sldNum" sz="quarter" idx="12"/>
          </p:nvPr>
        </p:nvSpPr>
        <p:spPr/>
        <p:txBody>
          <a:bodyPr/>
          <a:lstStyle/>
          <a:p>
            <a:fld id="{03B4F41C-6E6A-4D35-B359-CCEEDC834C0D}" type="slidenum">
              <a:rPr lang="da-DK" smtClean="0"/>
              <a:t>‹nr.›</a:t>
            </a:fld>
            <a:endParaRPr lang="da-DK"/>
          </a:p>
        </p:txBody>
      </p:sp>
    </p:spTree>
    <p:extLst>
      <p:ext uri="{BB962C8B-B14F-4D97-AF65-F5344CB8AC3E}">
        <p14:creationId xmlns:p14="http://schemas.microsoft.com/office/powerpoint/2010/main" val="2262814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48C353-3B5F-ED1A-2BF9-D646F538A859}"/>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7324FAE2-2A16-028E-899E-32DA5088F6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88C94187-1D2B-7DE3-BEE5-E414A1B57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498F68CB-3425-E450-FE3F-11560AD41FF2}"/>
              </a:ext>
            </a:extLst>
          </p:cNvPr>
          <p:cNvSpPr>
            <a:spLocks noGrp="1"/>
          </p:cNvSpPr>
          <p:nvPr>
            <p:ph type="dt" sz="half" idx="10"/>
          </p:nvPr>
        </p:nvSpPr>
        <p:spPr/>
        <p:txBody>
          <a:bodyPr/>
          <a:lstStyle/>
          <a:p>
            <a:fld id="{B1F6FA4B-F671-43B4-ADFF-012E7AB2CC1E}" type="datetimeFigureOut">
              <a:rPr lang="da-DK" smtClean="0"/>
              <a:t>20-01-2024</a:t>
            </a:fld>
            <a:endParaRPr lang="da-DK"/>
          </a:p>
        </p:txBody>
      </p:sp>
      <p:sp>
        <p:nvSpPr>
          <p:cNvPr id="6" name="Pladsholder til sidefod 5">
            <a:extLst>
              <a:ext uri="{FF2B5EF4-FFF2-40B4-BE49-F238E27FC236}">
                <a16:creationId xmlns:a16="http://schemas.microsoft.com/office/drawing/2014/main" id="{94DE1FC7-D4F6-AD0C-69B1-B12C16B6855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D8B0DF5D-BA50-1E7E-A68C-4FC6733774DE}"/>
              </a:ext>
            </a:extLst>
          </p:cNvPr>
          <p:cNvSpPr>
            <a:spLocks noGrp="1"/>
          </p:cNvSpPr>
          <p:nvPr>
            <p:ph type="sldNum" sz="quarter" idx="12"/>
          </p:nvPr>
        </p:nvSpPr>
        <p:spPr/>
        <p:txBody>
          <a:bodyPr/>
          <a:lstStyle/>
          <a:p>
            <a:fld id="{03B4F41C-6E6A-4D35-B359-CCEEDC834C0D}" type="slidenum">
              <a:rPr lang="da-DK" smtClean="0"/>
              <a:t>‹nr.›</a:t>
            </a:fld>
            <a:endParaRPr lang="da-DK"/>
          </a:p>
        </p:txBody>
      </p:sp>
    </p:spTree>
    <p:extLst>
      <p:ext uri="{BB962C8B-B14F-4D97-AF65-F5344CB8AC3E}">
        <p14:creationId xmlns:p14="http://schemas.microsoft.com/office/powerpoint/2010/main" val="2068166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23E4DB-7E59-8F53-6F70-22C2DDD154DF}"/>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2318E522-7206-1156-85E6-7DA5D3139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5D2CF539-4EBA-A325-9EC3-C809EE36ED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74C34BB9-547B-5D28-63FE-7DB54DBCE5CD}"/>
              </a:ext>
            </a:extLst>
          </p:cNvPr>
          <p:cNvSpPr>
            <a:spLocks noGrp="1"/>
          </p:cNvSpPr>
          <p:nvPr>
            <p:ph type="dt" sz="half" idx="10"/>
          </p:nvPr>
        </p:nvSpPr>
        <p:spPr/>
        <p:txBody>
          <a:bodyPr/>
          <a:lstStyle/>
          <a:p>
            <a:fld id="{B1F6FA4B-F671-43B4-ADFF-012E7AB2CC1E}" type="datetimeFigureOut">
              <a:rPr lang="da-DK" smtClean="0"/>
              <a:t>20-01-2024</a:t>
            </a:fld>
            <a:endParaRPr lang="da-DK"/>
          </a:p>
        </p:txBody>
      </p:sp>
      <p:sp>
        <p:nvSpPr>
          <p:cNvPr id="6" name="Pladsholder til sidefod 5">
            <a:extLst>
              <a:ext uri="{FF2B5EF4-FFF2-40B4-BE49-F238E27FC236}">
                <a16:creationId xmlns:a16="http://schemas.microsoft.com/office/drawing/2014/main" id="{82E6EBA0-4867-A265-91ED-313763494D21}"/>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2B45149B-921F-5A26-3409-60C2FE977746}"/>
              </a:ext>
            </a:extLst>
          </p:cNvPr>
          <p:cNvSpPr>
            <a:spLocks noGrp="1"/>
          </p:cNvSpPr>
          <p:nvPr>
            <p:ph type="sldNum" sz="quarter" idx="12"/>
          </p:nvPr>
        </p:nvSpPr>
        <p:spPr/>
        <p:txBody>
          <a:bodyPr/>
          <a:lstStyle/>
          <a:p>
            <a:fld id="{03B4F41C-6E6A-4D35-B359-CCEEDC834C0D}" type="slidenum">
              <a:rPr lang="da-DK" smtClean="0"/>
              <a:t>‹nr.›</a:t>
            </a:fld>
            <a:endParaRPr lang="da-DK"/>
          </a:p>
        </p:txBody>
      </p:sp>
    </p:spTree>
    <p:extLst>
      <p:ext uri="{BB962C8B-B14F-4D97-AF65-F5344CB8AC3E}">
        <p14:creationId xmlns:p14="http://schemas.microsoft.com/office/powerpoint/2010/main" val="942291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5840E123-9EA2-AB1D-29BB-E37096D28C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06C223F7-DD3C-857F-2CE2-B258063FB2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C20BAEC-35FA-C0C6-63D8-8A645ABB32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F6FA4B-F671-43B4-ADFF-012E7AB2CC1E}" type="datetimeFigureOut">
              <a:rPr lang="da-DK" smtClean="0"/>
              <a:t>20-01-2024</a:t>
            </a:fld>
            <a:endParaRPr lang="da-DK"/>
          </a:p>
        </p:txBody>
      </p:sp>
      <p:sp>
        <p:nvSpPr>
          <p:cNvPr id="5" name="Pladsholder til sidefod 4">
            <a:extLst>
              <a:ext uri="{FF2B5EF4-FFF2-40B4-BE49-F238E27FC236}">
                <a16:creationId xmlns:a16="http://schemas.microsoft.com/office/drawing/2014/main" id="{10561407-C2CB-FF9F-0706-4AD1E72D66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A207200E-E7D9-F8C2-74EA-AEBD795CBA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B4F41C-6E6A-4D35-B359-CCEEDC834C0D}" type="slidenum">
              <a:rPr lang="da-DK" smtClean="0"/>
              <a:t>‹nr.›</a:t>
            </a:fld>
            <a:endParaRPr lang="da-DK"/>
          </a:p>
        </p:txBody>
      </p:sp>
    </p:spTree>
    <p:extLst>
      <p:ext uri="{BB962C8B-B14F-4D97-AF65-F5344CB8AC3E}">
        <p14:creationId xmlns:p14="http://schemas.microsoft.com/office/powerpoint/2010/main" val="3478442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cid:38944E64-B239-430D-B8B6-DBAB95F58FF6" TargetMode="External"/><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cid:F2522DBD-9CAC-4BB5-8F25-16C13AFF1785" TargetMode="Externa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cid:2C19FFD5-CADE-40CD-9F21-8A64DFFC20AB" TargetMode="External"/><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cid:D22622F7-376D-4237-B40A-0F0D82457E14" TargetMode="Externa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0">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C0055A57-D591-C81B-98D2-7D6EEC4D1E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169" t="6847" r="23627" b="39741"/>
          <a:stretch/>
        </p:blipFill>
        <p:spPr bwMode="auto">
          <a:xfrm>
            <a:off x="8096249" y="2230760"/>
            <a:ext cx="2071992" cy="149455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Freeform: Shape 12">
            <a:extLst>
              <a:ext uri="{FF2B5EF4-FFF2-40B4-BE49-F238E27FC236}">
                <a16:creationId xmlns:a16="http://schemas.microsoft.com/office/drawing/2014/main" id="{AB8B8498-A488-40AF-99EB-F622ED9AD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8896786" cy="6858478"/>
          </a:xfrm>
          <a:custGeom>
            <a:avLst/>
            <a:gdLst>
              <a:gd name="connsiteX0" fmla="*/ 1472231 w 8896786"/>
              <a:gd name="connsiteY0" fmla="*/ 6858478 h 6858478"/>
              <a:gd name="connsiteX1" fmla="*/ 8896786 w 8896786"/>
              <a:gd name="connsiteY1" fmla="*/ 6858478 h 6858478"/>
              <a:gd name="connsiteX2" fmla="*/ 5720411 w 8896786"/>
              <a:gd name="connsiteY2" fmla="*/ 0 h 6858478"/>
              <a:gd name="connsiteX3" fmla="*/ 5714834 w 8896786"/>
              <a:gd name="connsiteY3" fmla="*/ 0 h 6858478"/>
              <a:gd name="connsiteX4" fmla="*/ 4648606 w 8896786"/>
              <a:gd name="connsiteY4" fmla="*/ 0 h 6858478"/>
              <a:gd name="connsiteX5" fmla="*/ 0 w 8896786"/>
              <a:gd name="connsiteY5" fmla="*/ 0 h 6858478"/>
              <a:gd name="connsiteX6" fmla="*/ 0 w 8896786"/>
              <a:gd name="connsiteY6" fmla="*/ 6857915 h 6858478"/>
              <a:gd name="connsiteX7" fmla="*/ 1472491 w 8896786"/>
              <a:gd name="connsiteY7" fmla="*/ 6857915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6786" h="6858478">
                <a:moveTo>
                  <a:pt x="1472231" y="6858478"/>
                </a:moveTo>
                <a:lnTo>
                  <a:pt x="8896786" y="6858478"/>
                </a:lnTo>
                <a:lnTo>
                  <a:pt x="5720411" y="0"/>
                </a:lnTo>
                <a:lnTo>
                  <a:pt x="5714834" y="0"/>
                </a:lnTo>
                <a:lnTo>
                  <a:pt x="4648606" y="0"/>
                </a:lnTo>
                <a:lnTo>
                  <a:pt x="0" y="0"/>
                </a:lnTo>
                <a:lnTo>
                  <a:pt x="0" y="6857915"/>
                </a:lnTo>
                <a:lnTo>
                  <a:pt x="1472491" y="6857915"/>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14">
            <a:extLst>
              <a:ext uri="{FF2B5EF4-FFF2-40B4-BE49-F238E27FC236}">
                <a16:creationId xmlns:a16="http://schemas.microsoft.com/office/drawing/2014/main" id="{2F033D07-FE42-4E5C-A00A-FFE1D42C0F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9"/>
            <a:ext cx="8096249" cy="6858479"/>
          </a:xfrm>
          <a:custGeom>
            <a:avLst/>
            <a:gdLst>
              <a:gd name="connsiteX0" fmla="*/ 0 w 8096249"/>
              <a:gd name="connsiteY0" fmla="*/ 6858479 h 6858479"/>
              <a:gd name="connsiteX1" fmla="*/ 2130297 w 8096249"/>
              <a:gd name="connsiteY1" fmla="*/ 6858479 h 6858479"/>
              <a:gd name="connsiteX2" fmla="*/ 2130297 w 8096249"/>
              <a:gd name="connsiteY2" fmla="*/ 6858478 h 6858479"/>
              <a:gd name="connsiteX3" fmla="*/ 8096249 w 8096249"/>
              <a:gd name="connsiteY3" fmla="*/ 6858478 h 6858479"/>
              <a:gd name="connsiteX4" fmla="*/ 4919874 w 8096249"/>
              <a:gd name="connsiteY4" fmla="*/ 0 h 6858479"/>
              <a:gd name="connsiteX5" fmla="*/ 4914297 w 8096249"/>
              <a:gd name="connsiteY5" fmla="*/ 0 h 6858479"/>
              <a:gd name="connsiteX6" fmla="*/ 3848069 w 8096249"/>
              <a:gd name="connsiteY6" fmla="*/ 0 h 6858479"/>
              <a:gd name="connsiteX7" fmla="*/ 18197 w 8096249"/>
              <a:gd name="connsiteY7" fmla="*/ 0 h 6858479"/>
              <a:gd name="connsiteX8" fmla="*/ 18197 w 8096249"/>
              <a:gd name="connsiteY8" fmla="*/ 479 h 6858479"/>
              <a:gd name="connsiteX9" fmla="*/ 0 w 8096249"/>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49" h="6858479">
                <a:moveTo>
                  <a:pt x="0" y="6858479"/>
                </a:moveTo>
                <a:lnTo>
                  <a:pt x="2130297" y="6858479"/>
                </a:lnTo>
                <a:lnTo>
                  <a:pt x="2130297" y="6858478"/>
                </a:lnTo>
                <a:lnTo>
                  <a:pt x="8096249" y="6858478"/>
                </a:lnTo>
                <a:lnTo>
                  <a:pt x="4919874" y="0"/>
                </a:lnTo>
                <a:lnTo>
                  <a:pt x="4914297" y="0"/>
                </a:lnTo>
                <a:lnTo>
                  <a:pt x="3848069" y="0"/>
                </a:lnTo>
                <a:lnTo>
                  <a:pt x="18197" y="0"/>
                </a:lnTo>
                <a:lnTo>
                  <a:pt x="18197" y="479"/>
                </a:lnTo>
                <a:lnTo>
                  <a:pt x="0"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A9102BB4-3B2B-8FDC-4554-CEF50B9D251B}"/>
              </a:ext>
            </a:extLst>
          </p:cNvPr>
          <p:cNvSpPr>
            <a:spLocks noGrp="1"/>
          </p:cNvSpPr>
          <p:nvPr>
            <p:ph type="ctrTitle"/>
          </p:nvPr>
        </p:nvSpPr>
        <p:spPr>
          <a:xfrm>
            <a:off x="804672" y="877824"/>
            <a:ext cx="5294376" cy="922984"/>
          </a:xfrm>
        </p:spPr>
        <p:txBody>
          <a:bodyPr anchor="b">
            <a:normAutofit fontScale="90000"/>
          </a:bodyPr>
          <a:lstStyle/>
          <a:p>
            <a:pPr algn="l"/>
            <a:r>
              <a:rPr lang="da-DK" sz="5400" dirty="0"/>
              <a:t>JEANETTE GJØRRET</a:t>
            </a:r>
          </a:p>
        </p:txBody>
      </p:sp>
      <p:sp>
        <p:nvSpPr>
          <p:cNvPr id="3" name="Undertitel 2">
            <a:extLst>
              <a:ext uri="{FF2B5EF4-FFF2-40B4-BE49-F238E27FC236}">
                <a16:creationId xmlns:a16="http://schemas.microsoft.com/office/drawing/2014/main" id="{DC3BA4D9-6D3B-0CCB-38E0-979EEBD13291}"/>
              </a:ext>
            </a:extLst>
          </p:cNvPr>
          <p:cNvSpPr>
            <a:spLocks noGrp="1"/>
          </p:cNvSpPr>
          <p:nvPr>
            <p:ph type="subTitle" idx="1"/>
          </p:nvPr>
        </p:nvSpPr>
        <p:spPr>
          <a:xfrm>
            <a:off x="804672" y="1903818"/>
            <a:ext cx="4291111" cy="1525182"/>
          </a:xfrm>
        </p:spPr>
        <p:txBody>
          <a:bodyPr anchor="t">
            <a:normAutofit fontScale="85000" lnSpcReduction="10000"/>
          </a:bodyPr>
          <a:lstStyle/>
          <a:p>
            <a:pPr algn="l"/>
            <a:r>
              <a:rPr lang="da-DK" sz="2000" dirty="0"/>
              <a:t>Advokat med speciale i anbringelse/adoption af børn og unge uden for hjemmet</a:t>
            </a:r>
          </a:p>
          <a:p>
            <a:pPr algn="l"/>
            <a:r>
              <a:rPr lang="da-DK" sz="2000" dirty="0"/>
              <a:t>Stage Advokatfirma</a:t>
            </a:r>
          </a:p>
          <a:p>
            <a:pPr algn="l"/>
            <a:endParaRPr lang="da-DK" sz="2000" dirty="0"/>
          </a:p>
          <a:p>
            <a:pPr algn="l"/>
            <a:r>
              <a:rPr lang="da-DK" sz="2000" dirty="0"/>
              <a:t>Bestyrelsesmedlem i RIFT </a:t>
            </a:r>
          </a:p>
        </p:txBody>
      </p:sp>
      <p:pic>
        <p:nvPicPr>
          <p:cNvPr id="8" name="Billede 7" descr="Et billede, der indeholder Ansigt, person, portrætfoto, tøj&#10;&#10;Automatisk genereret beskrivelse">
            <a:extLst>
              <a:ext uri="{FF2B5EF4-FFF2-40B4-BE49-F238E27FC236}">
                <a16:creationId xmlns:a16="http://schemas.microsoft.com/office/drawing/2014/main" id="{97E27BD9-1C70-40EC-1138-DDA9755B07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861" y="3532010"/>
            <a:ext cx="3360095" cy="2240063"/>
          </a:xfrm>
          <a:prstGeom prst="rect">
            <a:avLst/>
          </a:prstGeom>
        </p:spPr>
      </p:pic>
      <p:pic>
        <p:nvPicPr>
          <p:cNvPr id="9" name="Picture 2">
            <a:extLst>
              <a:ext uri="{FF2B5EF4-FFF2-40B4-BE49-F238E27FC236}">
                <a16:creationId xmlns:a16="http://schemas.microsoft.com/office/drawing/2014/main" id="{3F4C3BE5-8F26-E732-89E0-9BA5CE8B1A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7859" y="4445540"/>
            <a:ext cx="3212515" cy="906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44687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9" name="Rectangle 438">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el 1">
            <a:extLst>
              <a:ext uri="{FF2B5EF4-FFF2-40B4-BE49-F238E27FC236}">
                <a16:creationId xmlns:a16="http://schemas.microsoft.com/office/drawing/2014/main" id="{B4EACDDE-C5DC-C3A6-4778-98B6CC573664}"/>
              </a:ext>
            </a:extLst>
          </p:cNvPr>
          <p:cNvSpPr>
            <a:spLocks noGrp="1"/>
          </p:cNvSpPr>
          <p:nvPr>
            <p:ph type="title"/>
          </p:nvPr>
        </p:nvSpPr>
        <p:spPr>
          <a:xfrm>
            <a:off x="810207" y="643180"/>
            <a:ext cx="6766250" cy="1325563"/>
          </a:xfrm>
        </p:spPr>
        <p:txBody>
          <a:bodyPr anchor="b">
            <a:normAutofit/>
          </a:bodyPr>
          <a:lstStyle/>
          <a:p>
            <a:pPr algn="r"/>
            <a:r>
              <a:rPr lang="da-DK" sz="3700" b="1" dirty="0">
                <a:solidFill>
                  <a:schemeClr val="bg1"/>
                </a:solidFill>
              </a:rPr>
              <a:t>Ankestyrelsen rejser tilsynssag</a:t>
            </a:r>
            <a:r>
              <a:rPr lang="da-DK" sz="3700" dirty="0">
                <a:solidFill>
                  <a:schemeClr val="bg1"/>
                </a:solidFill>
              </a:rPr>
              <a:t>	</a:t>
            </a:r>
          </a:p>
        </p:txBody>
      </p:sp>
      <p:cxnSp>
        <p:nvCxnSpPr>
          <p:cNvPr id="448" name="Straight Connector 440">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49" name="Pladsholder til indhold 2">
            <a:extLst>
              <a:ext uri="{FF2B5EF4-FFF2-40B4-BE49-F238E27FC236}">
                <a16:creationId xmlns:a16="http://schemas.microsoft.com/office/drawing/2014/main" id="{362A50EF-E768-33C3-67F4-291925ED3F54}"/>
              </a:ext>
            </a:extLst>
          </p:cNvPr>
          <p:cNvSpPr>
            <a:spLocks noGrp="1"/>
          </p:cNvSpPr>
          <p:nvPr>
            <p:ph idx="1"/>
          </p:nvPr>
        </p:nvSpPr>
        <p:spPr>
          <a:xfrm>
            <a:off x="1392667" y="2398957"/>
            <a:ext cx="9406666" cy="3526144"/>
          </a:xfrm>
        </p:spPr>
        <p:txBody>
          <a:bodyPr>
            <a:normAutofit fontScale="92500" lnSpcReduction="20000"/>
          </a:bodyPr>
          <a:lstStyle/>
          <a:p>
            <a:pPr marL="0" indent="0">
              <a:buNone/>
            </a:pPr>
            <a:r>
              <a:rPr lang="da-DK" sz="2000" dirty="0">
                <a:solidFill>
                  <a:schemeClr val="bg1"/>
                </a:solidFill>
              </a:rPr>
              <a:t>Den 3 november 2022 fremsender ankestyrelsen en </a:t>
            </a:r>
            <a:r>
              <a:rPr lang="da-DK" sz="2000" dirty="0" err="1">
                <a:solidFill>
                  <a:schemeClr val="bg1"/>
                </a:solidFill>
              </a:rPr>
              <a:t>tilsynsudtaelse</a:t>
            </a:r>
            <a:r>
              <a:rPr lang="da-DK" sz="2000" dirty="0">
                <a:solidFill>
                  <a:schemeClr val="bg1"/>
                </a:solidFill>
              </a:rPr>
              <a:t> til Langeland kommune;</a:t>
            </a:r>
          </a:p>
          <a:p>
            <a:pPr marL="0" indent="0">
              <a:buNone/>
            </a:pPr>
            <a:endParaRPr lang="da-DK" sz="2000" dirty="0">
              <a:solidFill>
                <a:schemeClr val="bg1"/>
              </a:solidFill>
            </a:endParaRPr>
          </a:p>
          <a:p>
            <a:pPr marL="0" indent="0">
              <a:buNone/>
            </a:pPr>
            <a:r>
              <a:rPr lang="da-DK" sz="2000" dirty="0">
                <a:solidFill>
                  <a:schemeClr val="bg1"/>
                </a:solidFill>
              </a:rPr>
              <a:t>”Ankestyrelsen vurdere, at Langeland kommune i forbindelse med kommunens behandling af sager i familieafdelingen ikke har overholdt en række bestemmelser i offentlighedsloven, forvaltningsloven, retssikkerhedsloven og serviceloven. </a:t>
            </a:r>
          </a:p>
          <a:p>
            <a:pPr marL="0" indent="0">
              <a:buNone/>
            </a:pPr>
            <a:endParaRPr lang="da-DK" sz="2000" dirty="0">
              <a:solidFill>
                <a:schemeClr val="bg1"/>
              </a:solidFill>
            </a:endParaRPr>
          </a:p>
          <a:p>
            <a:pPr marL="0" indent="0">
              <a:buNone/>
            </a:pPr>
            <a:r>
              <a:rPr lang="da-DK" sz="2000" dirty="0">
                <a:solidFill>
                  <a:schemeClr val="bg1"/>
                </a:solidFill>
              </a:rPr>
              <a:t>Vi lægger vægt på, at det fremgår af Langeland kommunes redegørelser i tre konkrete sager, at der i sagerne har været begået så omfattende sagsbehandlingsfejl, at det giver anledning til væsentlig kritik.”</a:t>
            </a:r>
          </a:p>
          <a:p>
            <a:pPr marL="0" indent="0" algn="ctr">
              <a:buNone/>
            </a:pPr>
            <a:r>
              <a:rPr lang="da-DK" sz="2000" dirty="0">
                <a:solidFill>
                  <a:schemeClr val="bg1"/>
                </a:solidFill>
              </a:rPr>
              <a:t>oo0oo</a:t>
            </a:r>
          </a:p>
          <a:p>
            <a:pPr marL="0" indent="0">
              <a:buNone/>
            </a:pPr>
            <a:r>
              <a:rPr lang="da-DK" sz="2000" dirty="0">
                <a:solidFill>
                  <a:schemeClr val="bg1"/>
                </a:solidFill>
              </a:rPr>
              <a:t>”Langeland kommune skal i forbindelse med gennemgang af sagerne være opmærksom på. At visse sagsbehandlingsregler har karakter af garantiforskrifter, hvilket kan betyde, at en afgørelse bliver ugyldig, hvis garantiforskriften ikke er overholdt”</a:t>
            </a:r>
          </a:p>
        </p:txBody>
      </p:sp>
      <p:sp>
        <p:nvSpPr>
          <p:cNvPr id="450" name="Rectangle 442">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1353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9" name="Rectangle 438">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el 1">
            <a:extLst>
              <a:ext uri="{FF2B5EF4-FFF2-40B4-BE49-F238E27FC236}">
                <a16:creationId xmlns:a16="http://schemas.microsoft.com/office/drawing/2014/main" id="{B4EACDDE-C5DC-C3A6-4778-98B6CC573664}"/>
              </a:ext>
            </a:extLst>
          </p:cNvPr>
          <p:cNvSpPr>
            <a:spLocks noGrp="1"/>
          </p:cNvSpPr>
          <p:nvPr>
            <p:ph type="title"/>
          </p:nvPr>
        </p:nvSpPr>
        <p:spPr>
          <a:xfrm>
            <a:off x="-777551" y="493282"/>
            <a:ext cx="12969551" cy="1325563"/>
          </a:xfrm>
        </p:spPr>
        <p:txBody>
          <a:bodyPr anchor="b">
            <a:normAutofit/>
          </a:bodyPr>
          <a:lstStyle/>
          <a:p>
            <a:pPr algn="r"/>
            <a:r>
              <a:rPr lang="da-DK" sz="3600" b="1" dirty="0">
                <a:solidFill>
                  <a:schemeClr val="bg1"/>
                </a:solidFill>
              </a:rPr>
              <a:t>Retssikkerhedsmæssige udfordringer v. psykologiske vurderinger</a:t>
            </a:r>
            <a:r>
              <a:rPr lang="da-DK" sz="3700" dirty="0">
                <a:solidFill>
                  <a:schemeClr val="bg1"/>
                </a:solidFill>
              </a:rPr>
              <a:t>	</a:t>
            </a:r>
          </a:p>
        </p:txBody>
      </p:sp>
      <p:cxnSp>
        <p:nvCxnSpPr>
          <p:cNvPr id="448" name="Straight Connector 440">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49" name="Pladsholder til indhold 2">
            <a:extLst>
              <a:ext uri="{FF2B5EF4-FFF2-40B4-BE49-F238E27FC236}">
                <a16:creationId xmlns:a16="http://schemas.microsoft.com/office/drawing/2014/main" id="{362A50EF-E768-33C3-67F4-291925ED3F54}"/>
              </a:ext>
            </a:extLst>
          </p:cNvPr>
          <p:cNvSpPr>
            <a:spLocks noGrp="1"/>
          </p:cNvSpPr>
          <p:nvPr>
            <p:ph idx="1"/>
          </p:nvPr>
        </p:nvSpPr>
        <p:spPr>
          <a:xfrm>
            <a:off x="1392667" y="2398957"/>
            <a:ext cx="9406666" cy="3526144"/>
          </a:xfrm>
        </p:spPr>
        <p:txBody>
          <a:bodyPr>
            <a:normAutofit/>
          </a:bodyPr>
          <a:lstStyle/>
          <a:p>
            <a:r>
              <a:rPr lang="da-DK" sz="2000" dirty="0">
                <a:solidFill>
                  <a:schemeClr val="bg1"/>
                </a:solidFill>
              </a:rPr>
              <a:t>Forældrekompetenceundersøgelse, tilknytningsundersøgelse m.v.  </a:t>
            </a:r>
          </a:p>
          <a:p>
            <a:r>
              <a:rPr lang="da-DK" sz="2000" dirty="0">
                <a:solidFill>
                  <a:schemeClr val="bg1"/>
                </a:solidFill>
              </a:rPr>
              <a:t>Psykologiske vurderinger er ofte helt afgørende i sager om anbringelse og adoption </a:t>
            </a:r>
          </a:p>
          <a:p>
            <a:r>
              <a:rPr lang="da-DK" sz="2000" dirty="0">
                <a:solidFill>
                  <a:schemeClr val="bg1"/>
                </a:solidFill>
              </a:rPr>
              <a:t>Psykologiske og socialfaglige vurderinger udgør det skøn som skal udøves </a:t>
            </a:r>
          </a:p>
          <a:p>
            <a:pPr lvl="1"/>
            <a:r>
              <a:rPr lang="da-DK" sz="1600" dirty="0">
                <a:solidFill>
                  <a:schemeClr val="bg1"/>
                </a:solidFill>
              </a:rPr>
              <a:t>Ofte uenighed mellem de børnesagkyndige </a:t>
            </a:r>
          </a:p>
          <a:p>
            <a:r>
              <a:rPr lang="da-DK" sz="2000" dirty="0">
                <a:solidFill>
                  <a:schemeClr val="bg1"/>
                </a:solidFill>
              </a:rPr>
              <a:t>Hvordan vurdere ankestyrelsen en forældrekompetenceundersøgelsens validitet ?</a:t>
            </a:r>
          </a:p>
          <a:p>
            <a:pPr lvl="1"/>
            <a:r>
              <a:rPr lang="da-DK" sz="1600" dirty="0">
                <a:solidFill>
                  <a:schemeClr val="bg1"/>
                </a:solidFill>
              </a:rPr>
              <a:t>Ankestyrelsen indhenter ikke råmateriale, dvs. det materiale som psykologen har lagt til grund for de psykologiske test og konklusioner </a:t>
            </a:r>
          </a:p>
          <a:p>
            <a:r>
              <a:rPr lang="da-DK" sz="2000" dirty="0">
                <a:solidFill>
                  <a:schemeClr val="bg1"/>
                </a:solidFill>
              </a:rPr>
              <a:t>Afhænger tilsvarende ofte af, hvem der er sagkyndig den pågældende dag</a:t>
            </a:r>
          </a:p>
        </p:txBody>
      </p:sp>
      <p:sp>
        <p:nvSpPr>
          <p:cNvPr id="450" name="Rectangle 442">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5375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9" name="Rectangle 438">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el 1">
            <a:extLst>
              <a:ext uri="{FF2B5EF4-FFF2-40B4-BE49-F238E27FC236}">
                <a16:creationId xmlns:a16="http://schemas.microsoft.com/office/drawing/2014/main" id="{B4EACDDE-C5DC-C3A6-4778-98B6CC573664}"/>
              </a:ext>
            </a:extLst>
          </p:cNvPr>
          <p:cNvSpPr>
            <a:spLocks noGrp="1"/>
          </p:cNvSpPr>
          <p:nvPr>
            <p:ph type="title"/>
          </p:nvPr>
        </p:nvSpPr>
        <p:spPr>
          <a:xfrm>
            <a:off x="0" y="623585"/>
            <a:ext cx="10059956" cy="1325563"/>
          </a:xfrm>
        </p:spPr>
        <p:txBody>
          <a:bodyPr anchor="b">
            <a:normAutofit/>
          </a:bodyPr>
          <a:lstStyle/>
          <a:p>
            <a:pPr algn="r"/>
            <a:r>
              <a:rPr lang="da-DK" sz="3700" b="1" dirty="0">
                <a:solidFill>
                  <a:schemeClr val="bg1"/>
                </a:solidFill>
              </a:rPr>
              <a:t>Prøvelse af forældrekompetenceundersøgelse</a:t>
            </a:r>
            <a:r>
              <a:rPr lang="da-DK" sz="3700" dirty="0">
                <a:solidFill>
                  <a:schemeClr val="bg1"/>
                </a:solidFill>
              </a:rPr>
              <a:t>	</a:t>
            </a:r>
          </a:p>
        </p:txBody>
      </p:sp>
      <p:cxnSp>
        <p:nvCxnSpPr>
          <p:cNvPr id="448" name="Straight Connector 440">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49" name="Pladsholder til indhold 2">
            <a:extLst>
              <a:ext uri="{FF2B5EF4-FFF2-40B4-BE49-F238E27FC236}">
                <a16:creationId xmlns:a16="http://schemas.microsoft.com/office/drawing/2014/main" id="{362A50EF-E768-33C3-67F4-291925ED3F54}"/>
              </a:ext>
            </a:extLst>
          </p:cNvPr>
          <p:cNvSpPr>
            <a:spLocks noGrp="1"/>
          </p:cNvSpPr>
          <p:nvPr>
            <p:ph idx="1"/>
          </p:nvPr>
        </p:nvSpPr>
        <p:spPr>
          <a:xfrm>
            <a:off x="1392667" y="2398957"/>
            <a:ext cx="9406666" cy="3526144"/>
          </a:xfrm>
        </p:spPr>
        <p:txBody>
          <a:bodyPr>
            <a:normAutofit/>
          </a:bodyPr>
          <a:lstStyle/>
          <a:p>
            <a:r>
              <a:rPr lang="da-DK" sz="2000" dirty="0">
                <a:solidFill>
                  <a:schemeClr val="bg1"/>
                </a:solidFill>
              </a:rPr>
              <a:t>Psykologklagenævnet ? </a:t>
            </a:r>
          </a:p>
          <a:p>
            <a:r>
              <a:rPr lang="da-DK" sz="2000" dirty="0">
                <a:solidFill>
                  <a:schemeClr val="bg1"/>
                </a:solidFill>
              </a:rPr>
              <a:t>Børn og ungeudvalget, Ankestyrelsen og Retten </a:t>
            </a:r>
          </a:p>
          <a:p>
            <a:endParaRPr lang="da-DK" sz="2000" dirty="0">
              <a:solidFill>
                <a:schemeClr val="bg1"/>
              </a:solidFill>
            </a:endParaRPr>
          </a:p>
        </p:txBody>
      </p:sp>
      <p:sp>
        <p:nvSpPr>
          <p:cNvPr id="450" name="Rectangle 442">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7717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9" name="Rectangle 438">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el 1">
            <a:extLst>
              <a:ext uri="{FF2B5EF4-FFF2-40B4-BE49-F238E27FC236}">
                <a16:creationId xmlns:a16="http://schemas.microsoft.com/office/drawing/2014/main" id="{B4EACDDE-C5DC-C3A6-4778-98B6CC573664}"/>
              </a:ext>
            </a:extLst>
          </p:cNvPr>
          <p:cNvSpPr>
            <a:spLocks noGrp="1"/>
          </p:cNvSpPr>
          <p:nvPr>
            <p:ph type="title"/>
          </p:nvPr>
        </p:nvSpPr>
        <p:spPr>
          <a:xfrm>
            <a:off x="0" y="623585"/>
            <a:ext cx="5831633" cy="1325563"/>
          </a:xfrm>
        </p:spPr>
        <p:txBody>
          <a:bodyPr anchor="b">
            <a:normAutofit/>
          </a:bodyPr>
          <a:lstStyle/>
          <a:p>
            <a:pPr algn="r"/>
            <a:r>
              <a:rPr lang="da-DK" sz="3700" dirty="0">
                <a:solidFill>
                  <a:schemeClr val="bg1"/>
                </a:solidFill>
              </a:rPr>
              <a:t>Psykolognævnet	</a:t>
            </a:r>
          </a:p>
        </p:txBody>
      </p:sp>
      <p:cxnSp>
        <p:nvCxnSpPr>
          <p:cNvPr id="448" name="Straight Connector 440">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49" name="Pladsholder til indhold 2">
            <a:extLst>
              <a:ext uri="{FF2B5EF4-FFF2-40B4-BE49-F238E27FC236}">
                <a16:creationId xmlns:a16="http://schemas.microsoft.com/office/drawing/2014/main" id="{362A50EF-E768-33C3-67F4-291925ED3F54}"/>
              </a:ext>
            </a:extLst>
          </p:cNvPr>
          <p:cNvSpPr>
            <a:spLocks noGrp="1"/>
          </p:cNvSpPr>
          <p:nvPr>
            <p:ph idx="1"/>
          </p:nvPr>
        </p:nvSpPr>
        <p:spPr>
          <a:xfrm>
            <a:off x="1392667" y="2398956"/>
            <a:ext cx="9406666" cy="3917863"/>
          </a:xfrm>
        </p:spPr>
        <p:txBody>
          <a:bodyPr>
            <a:normAutofit fontScale="92500" lnSpcReduction="20000"/>
          </a:bodyPr>
          <a:lstStyle/>
          <a:p>
            <a:pPr marL="0" indent="0">
              <a:buNone/>
            </a:pPr>
            <a:r>
              <a:rPr lang="da-DK" sz="1400" b="1" i="0" dirty="0">
                <a:solidFill>
                  <a:srgbClr val="2E526F"/>
                </a:solidFill>
                <a:effectLst/>
                <a:latin typeface="Open Sans" panose="020B0606030504020204" pitchFamily="34" charset="0"/>
              </a:rPr>
              <a:t>Følgende forhold ligger uden for Psykolognævnets tilsynsområde: </a:t>
            </a:r>
            <a:endParaRPr lang="da-DK" sz="1400" b="0" i="0" dirty="0">
              <a:solidFill>
                <a:srgbClr val="2E526F"/>
              </a:solidFill>
              <a:effectLst/>
              <a:latin typeface="Open Sans" panose="020B0606030504020204" pitchFamily="34" charset="0"/>
            </a:endParaRPr>
          </a:p>
          <a:p>
            <a:pPr algn="l"/>
            <a:r>
              <a:rPr lang="da-DK" sz="1400" b="1" i="0" dirty="0">
                <a:solidFill>
                  <a:srgbClr val="2E526F"/>
                </a:solidFill>
                <a:effectLst/>
                <a:latin typeface="Open Sans" panose="020B0606030504020204" pitchFamily="34" charset="0"/>
              </a:rPr>
              <a:t>1.</a:t>
            </a:r>
            <a:r>
              <a:rPr lang="da-DK" sz="1400" b="0" i="0" dirty="0">
                <a:solidFill>
                  <a:srgbClr val="2E526F"/>
                </a:solidFill>
                <a:effectLst/>
                <a:latin typeface="Open Sans" panose="020B0606030504020204" pitchFamily="34" charset="0"/>
              </a:rPr>
              <a:t> At vurdere arbejde, der er udført af psykologer, der ikke er autoriserede.</a:t>
            </a:r>
          </a:p>
          <a:p>
            <a:pPr algn="l"/>
            <a:r>
              <a:rPr lang="da-DK" sz="1400" b="1" i="0" dirty="0">
                <a:solidFill>
                  <a:srgbClr val="2E526F"/>
                </a:solidFill>
                <a:effectLst/>
                <a:latin typeface="Open Sans" panose="020B0606030504020204" pitchFamily="34" charset="0"/>
              </a:rPr>
              <a:t>2.</a:t>
            </a:r>
            <a:r>
              <a:rPr lang="da-DK" sz="1400" b="0" i="0" dirty="0">
                <a:solidFill>
                  <a:srgbClr val="2E526F"/>
                </a:solidFill>
                <a:effectLst/>
                <a:latin typeface="Open Sans" panose="020B0606030504020204" pitchFamily="34" charset="0"/>
              </a:rPr>
              <a:t> At vurdere, om en autoriseret psykolog har overholdt de Etiske principper for Nordiske psykologer.</a:t>
            </a:r>
          </a:p>
          <a:p>
            <a:pPr algn="l"/>
            <a:r>
              <a:rPr lang="da-DK" sz="1400" b="1" i="0" dirty="0">
                <a:solidFill>
                  <a:srgbClr val="2E526F"/>
                </a:solidFill>
                <a:effectLst/>
                <a:latin typeface="Open Sans" panose="020B0606030504020204" pitchFamily="34" charset="0"/>
              </a:rPr>
              <a:t>3.</a:t>
            </a:r>
            <a:r>
              <a:rPr lang="da-DK" sz="1400" b="0" i="0" dirty="0">
                <a:solidFill>
                  <a:srgbClr val="2E526F"/>
                </a:solidFill>
                <a:effectLst/>
                <a:latin typeface="Open Sans" panose="020B0606030504020204" pitchFamily="34" charset="0"/>
              </a:rPr>
              <a:t> At foretage bevisførelse, f.eks. at afhøre vidner.</a:t>
            </a:r>
          </a:p>
          <a:p>
            <a:pPr algn="l"/>
            <a:r>
              <a:rPr lang="da-DK" sz="1400" b="1" i="0" dirty="0">
                <a:solidFill>
                  <a:srgbClr val="2E526F"/>
                </a:solidFill>
                <a:effectLst/>
                <a:latin typeface="Open Sans" panose="020B0606030504020204" pitchFamily="34" charset="0"/>
              </a:rPr>
              <a:t>4.</a:t>
            </a:r>
            <a:r>
              <a:rPr lang="da-DK" sz="1400" b="0" i="0" dirty="0">
                <a:solidFill>
                  <a:srgbClr val="2E526F"/>
                </a:solidFill>
                <a:effectLst/>
                <a:latin typeface="Open Sans" panose="020B0606030504020204" pitchFamily="34" charset="0"/>
              </a:rPr>
              <a:t> At give en </a:t>
            </a:r>
            <a:r>
              <a:rPr lang="da-DK" sz="1400" b="0" i="0" dirty="0" err="1">
                <a:solidFill>
                  <a:srgbClr val="2E526F"/>
                </a:solidFill>
                <a:effectLst/>
                <a:latin typeface="Open Sans" panose="020B0606030504020204" pitchFamily="34" charset="0"/>
              </a:rPr>
              <a:t>second</a:t>
            </a:r>
            <a:r>
              <a:rPr lang="da-DK" sz="1400" b="0" i="0" dirty="0">
                <a:solidFill>
                  <a:srgbClr val="2E526F"/>
                </a:solidFill>
                <a:effectLst/>
                <a:latin typeface="Open Sans" panose="020B0606030504020204" pitchFamily="34" charset="0"/>
              </a:rPr>
              <a:t> opinion, herunder at vurdere om en autoriseret psykolog er kommet frem til den "rigtige" vurdering eller konklusion, og om den autoriserede psykolog har anvendt de "rigtige" tests, </a:t>
            </a:r>
            <a:r>
              <a:rPr lang="da-DK" sz="1400" b="0" i="0" dirty="0" err="1">
                <a:solidFill>
                  <a:srgbClr val="2E526F"/>
                </a:solidFill>
                <a:effectLst/>
                <a:latin typeface="Open Sans" panose="020B0606030504020204" pitchFamily="34" charset="0"/>
              </a:rPr>
              <a:t>interviews-</a:t>
            </a:r>
            <a:r>
              <a:rPr lang="da-DK" sz="1400" b="0" i="0" dirty="0">
                <a:solidFill>
                  <a:srgbClr val="2E526F"/>
                </a:solidFill>
                <a:effectLst/>
                <a:latin typeface="Open Sans" panose="020B0606030504020204" pitchFamily="34" charset="0"/>
              </a:rPr>
              <a:t> og observationsformer samt fortolket dem korrekt.</a:t>
            </a:r>
          </a:p>
          <a:p>
            <a:pPr algn="l"/>
            <a:r>
              <a:rPr lang="da-DK" sz="1400" b="0" i="0" dirty="0">
                <a:solidFill>
                  <a:srgbClr val="2E526F"/>
                </a:solidFill>
                <a:effectLst/>
                <a:latin typeface="Open Sans" panose="020B0606030504020204" pitchFamily="34" charset="0"/>
              </a:rPr>
              <a:t>Nævnet kan f.eks. ikke sammenligne en erklæring med en anden erklæring, enten ældre eller nyere, om samme person foretaget af en anden psykolog eller en anden fagperson, som eventuelt viser et andet resultat af den undersøgte. De omstændigheder, der var gældende på tidspunktet for en undersøgelse, kan have ændret sig efter undersøgelsen og dermed betyde, at en ny undersøgelse vil give et andet resultat.</a:t>
            </a:r>
          </a:p>
          <a:p>
            <a:pPr algn="l"/>
            <a:r>
              <a:rPr lang="da-DK" sz="1400" b="1" i="0" dirty="0">
                <a:solidFill>
                  <a:srgbClr val="2E526F"/>
                </a:solidFill>
                <a:effectLst/>
                <a:latin typeface="Open Sans" panose="020B0606030504020204" pitchFamily="34" charset="0"/>
              </a:rPr>
              <a:t>5.</a:t>
            </a:r>
            <a:r>
              <a:rPr lang="da-DK" sz="1400" b="0" i="0" dirty="0">
                <a:solidFill>
                  <a:srgbClr val="2E526F"/>
                </a:solidFill>
                <a:effectLst/>
                <a:latin typeface="Open Sans" panose="020B0606030504020204" pitchFamily="34" charset="0"/>
              </a:rPr>
              <a:t> At bestemme, hvilken betydning Psykolognævnets afgørelse skal have i en eventuel verserende eller afsluttet sag hos den myndighed, der har bedt den autoriserede psykolog om at foretage en undersøgelse eller lignende.</a:t>
            </a:r>
          </a:p>
          <a:p>
            <a:pPr algn="l"/>
            <a:r>
              <a:rPr lang="da-DK" sz="1400" b="1" i="0" dirty="0">
                <a:solidFill>
                  <a:srgbClr val="2E526F"/>
                </a:solidFill>
                <a:effectLst/>
                <a:latin typeface="Open Sans" panose="020B0606030504020204" pitchFamily="34" charset="0"/>
              </a:rPr>
              <a:t>6.</a:t>
            </a:r>
            <a:r>
              <a:rPr lang="da-DK" sz="1400" b="0" i="0" dirty="0">
                <a:solidFill>
                  <a:srgbClr val="2E526F"/>
                </a:solidFill>
                <a:effectLst/>
                <a:latin typeface="Open Sans" panose="020B0606030504020204" pitchFamily="34" charset="0"/>
              </a:rPr>
              <a:t> Psykolognævnet kan heller ikke forlange, at en erklæring bliver fjernet fra myndighedens journal, eller at den autoriserede psykolog foretager ændringer i erklæringen.</a:t>
            </a:r>
          </a:p>
          <a:p>
            <a:pPr algn="l"/>
            <a:r>
              <a:rPr lang="da-DK" sz="1400" b="1" i="0" dirty="0">
                <a:solidFill>
                  <a:srgbClr val="2E526F"/>
                </a:solidFill>
                <a:effectLst/>
                <a:latin typeface="Open Sans" panose="020B0606030504020204" pitchFamily="34" charset="0"/>
              </a:rPr>
              <a:t>7.</a:t>
            </a:r>
            <a:r>
              <a:rPr lang="da-DK" sz="1400" b="0" i="0" dirty="0">
                <a:solidFill>
                  <a:srgbClr val="2E526F"/>
                </a:solidFill>
                <a:effectLst/>
                <a:latin typeface="Open Sans" panose="020B0606030504020204" pitchFamily="34" charset="0"/>
              </a:rPr>
              <a:t> At vurdere en anden myndigheds afgørelse eller sagsbehandling i den sag, hvor en autoriseret psykolog har udført at stykke psykologfagligt arbejde, der ligger til grund for myndighedens afgørelse.</a:t>
            </a:r>
          </a:p>
          <a:p>
            <a:pPr algn="l"/>
            <a:r>
              <a:rPr lang="da-DK" sz="1400" b="0" i="0" dirty="0">
                <a:solidFill>
                  <a:srgbClr val="2E526F"/>
                </a:solidFill>
                <a:effectLst/>
                <a:latin typeface="Open Sans" panose="020B0606030504020204" pitchFamily="34" charset="0"/>
              </a:rPr>
              <a:t>Psykolognævnet kan f.eks. ikke udtale sig om myndighedens valg af psykolog i den konkrete sag.</a:t>
            </a:r>
          </a:p>
          <a:p>
            <a:endParaRPr lang="da-DK" sz="2000" dirty="0">
              <a:solidFill>
                <a:schemeClr val="bg1"/>
              </a:solidFill>
            </a:endParaRPr>
          </a:p>
        </p:txBody>
      </p:sp>
      <p:sp>
        <p:nvSpPr>
          <p:cNvPr id="450" name="Rectangle 442">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1051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9" name="Rectangle 438">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el 1">
            <a:extLst>
              <a:ext uri="{FF2B5EF4-FFF2-40B4-BE49-F238E27FC236}">
                <a16:creationId xmlns:a16="http://schemas.microsoft.com/office/drawing/2014/main" id="{B4EACDDE-C5DC-C3A6-4778-98B6CC573664}"/>
              </a:ext>
            </a:extLst>
          </p:cNvPr>
          <p:cNvSpPr>
            <a:spLocks noGrp="1"/>
          </p:cNvSpPr>
          <p:nvPr>
            <p:ph type="title"/>
          </p:nvPr>
        </p:nvSpPr>
        <p:spPr>
          <a:xfrm>
            <a:off x="511082" y="958201"/>
            <a:ext cx="8082412" cy="1325563"/>
          </a:xfrm>
        </p:spPr>
        <p:txBody>
          <a:bodyPr anchor="b">
            <a:normAutofit/>
          </a:bodyPr>
          <a:lstStyle/>
          <a:p>
            <a:pPr algn="r"/>
            <a:r>
              <a:rPr lang="da-DK" sz="3700" b="1" dirty="0">
                <a:solidFill>
                  <a:schemeClr val="bg1"/>
                </a:solidFill>
              </a:rPr>
              <a:t>Eksempel - Maria og Mathias (adoption) </a:t>
            </a:r>
            <a:r>
              <a:rPr lang="da-DK" sz="3700" dirty="0">
                <a:solidFill>
                  <a:schemeClr val="bg1"/>
                </a:solidFill>
              </a:rPr>
              <a:t>	</a:t>
            </a:r>
          </a:p>
        </p:txBody>
      </p:sp>
      <p:cxnSp>
        <p:nvCxnSpPr>
          <p:cNvPr id="448" name="Straight Connector 440">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49" name="Pladsholder til indhold 2">
            <a:extLst>
              <a:ext uri="{FF2B5EF4-FFF2-40B4-BE49-F238E27FC236}">
                <a16:creationId xmlns:a16="http://schemas.microsoft.com/office/drawing/2014/main" id="{362A50EF-E768-33C3-67F4-291925ED3F54}"/>
              </a:ext>
            </a:extLst>
          </p:cNvPr>
          <p:cNvSpPr>
            <a:spLocks noGrp="1"/>
          </p:cNvSpPr>
          <p:nvPr>
            <p:ph idx="1"/>
          </p:nvPr>
        </p:nvSpPr>
        <p:spPr>
          <a:xfrm>
            <a:off x="1392667" y="2398957"/>
            <a:ext cx="9406666" cy="3526144"/>
          </a:xfrm>
        </p:spPr>
        <p:txBody>
          <a:bodyPr>
            <a:normAutofit/>
          </a:bodyPr>
          <a:lstStyle/>
          <a:p>
            <a:r>
              <a:rPr lang="da-DK" sz="2000" dirty="0">
                <a:solidFill>
                  <a:schemeClr val="bg1"/>
                </a:solidFill>
              </a:rPr>
              <a:t>Maria og Mathias er et meget ungt par på 20 år </a:t>
            </a:r>
          </a:p>
          <a:p>
            <a:r>
              <a:rPr lang="da-DK" sz="2000" dirty="0">
                <a:solidFill>
                  <a:schemeClr val="bg1"/>
                </a:solidFill>
              </a:rPr>
              <a:t>Førstegangsforældre </a:t>
            </a:r>
          </a:p>
          <a:p>
            <a:r>
              <a:rPr lang="da-DK" sz="2000" dirty="0">
                <a:solidFill>
                  <a:schemeClr val="bg1"/>
                </a:solidFill>
              </a:rPr>
              <a:t>Får udarbejdet forældrekompetenceundersøgelse under graviditeten </a:t>
            </a:r>
          </a:p>
          <a:p>
            <a:r>
              <a:rPr lang="da-DK" sz="2000" dirty="0">
                <a:solidFill>
                  <a:schemeClr val="bg1"/>
                </a:solidFill>
              </a:rPr>
              <a:t>Der anvendes gamle oplysninger fra barndommen</a:t>
            </a:r>
          </a:p>
          <a:p>
            <a:endParaRPr lang="da-DK" sz="2000" dirty="0">
              <a:solidFill>
                <a:schemeClr val="bg1"/>
              </a:solidFill>
            </a:endParaRPr>
          </a:p>
          <a:p>
            <a:endParaRPr lang="da-DK" sz="2000" dirty="0">
              <a:solidFill>
                <a:schemeClr val="bg1"/>
              </a:solidFill>
            </a:endParaRPr>
          </a:p>
          <a:p>
            <a:endParaRPr lang="da-DK" sz="2000" dirty="0">
              <a:solidFill>
                <a:schemeClr val="bg1"/>
              </a:solidFill>
            </a:endParaRPr>
          </a:p>
        </p:txBody>
      </p:sp>
      <p:sp>
        <p:nvSpPr>
          <p:cNvPr id="450" name="Rectangle 442">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6511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9" name="Rectangle 438">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el 1">
            <a:extLst>
              <a:ext uri="{FF2B5EF4-FFF2-40B4-BE49-F238E27FC236}">
                <a16:creationId xmlns:a16="http://schemas.microsoft.com/office/drawing/2014/main" id="{B4EACDDE-C5DC-C3A6-4778-98B6CC573664}"/>
              </a:ext>
            </a:extLst>
          </p:cNvPr>
          <p:cNvSpPr>
            <a:spLocks noGrp="1"/>
          </p:cNvSpPr>
          <p:nvPr>
            <p:ph type="title"/>
          </p:nvPr>
        </p:nvSpPr>
        <p:spPr>
          <a:xfrm>
            <a:off x="688363" y="484547"/>
            <a:ext cx="6729473" cy="1325563"/>
          </a:xfrm>
        </p:spPr>
        <p:txBody>
          <a:bodyPr anchor="b">
            <a:normAutofit/>
          </a:bodyPr>
          <a:lstStyle/>
          <a:p>
            <a:pPr algn="r"/>
            <a:r>
              <a:rPr lang="da-DK" sz="3700" b="1" dirty="0">
                <a:solidFill>
                  <a:schemeClr val="bg1"/>
                </a:solidFill>
              </a:rPr>
              <a:t>Eksempel  - Maria og Mathias </a:t>
            </a:r>
            <a:r>
              <a:rPr lang="da-DK" sz="3700" dirty="0">
                <a:solidFill>
                  <a:schemeClr val="bg1"/>
                </a:solidFill>
              </a:rPr>
              <a:t>	</a:t>
            </a:r>
          </a:p>
        </p:txBody>
      </p:sp>
      <p:cxnSp>
        <p:nvCxnSpPr>
          <p:cNvPr id="448" name="Straight Connector 440">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49" name="Pladsholder til indhold 2">
            <a:extLst>
              <a:ext uri="{FF2B5EF4-FFF2-40B4-BE49-F238E27FC236}">
                <a16:creationId xmlns:a16="http://schemas.microsoft.com/office/drawing/2014/main" id="{362A50EF-E768-33C3-67F4-291925ED3F54}"/>
              </a:ext>
            </a:extLst>
          </p:cNvPr>
          <p:cNvSpPr>
            <a:spLocks noGrp="1"/>
          </p:cNvSpPr>
          <p:nvPr>
            <p:ph idx="1"/>
          </p:nvPr>
        </p:nvSpPr>
        <p:spPr>
          <a:xfrm>
            <a:off x="1392667" y="2398957"/>
            <a:ext cx="9406666" cy="3526144"/>
          </a:xfrm>
        </p:spPr>
        <p:txBody>
          <a:bodyPr>
            <a:normAutofit/>
          </a:bodyPr>
          <a:lstStyle/>
          <a:p>
            <a:pPr marL="0" indent="0">
              <a:buNone/>
            </a:pPr>
            <a:r>
              <a:rPr lang="da-DK" sz="2000" b="1" dirty="0">
                <a:solidFill>
                  <a:schemeClr val="bg1"/>
                </a:solidFill>
              </a:rPr>
              <a:t>Ankestyrelsen  bemærkninger;</a:t>
            </a:r>
          </a:p>
          <a:p>
            <a:pPr marL="0" indent="0">
              <a:buNone/>
            </a:pPr>
            <a:r>
              <a:rPr lang="da-DK" sz="2000" dirty="0">
                <a:solidFill>
                  <a:schemeClr val="bg1"/>
                </a:solidFill>
              </a:rPr>
              <a:t>”Vi er endvidere opmærksomme på, at advokat Jeanette Gjørret til brug for sagen har indhentet en udateret udtalelse fra juni 2023 fra anden psykolog  . Vi bemærker i den forbindelse, at vi vurderer, at sagen er tilstrækkelig belyst til, at vi kan træffe afgørelse om frigivelse til bortadoption uden samtykke. Vi har ikke bemærkninger til den faglige kvalitet af forældrekompetenceundersøgelsen med prognosevurdering, som vi vurderer er valid. Forældrekompetenceundersøgelsen er udarbejdet i overensstemmelse med Socialstyrelsens retningslinjer for udarbejdelse af forældrekompetenceundersøgelser. Vi vurderer i den forbindelse, at der ikke er grundlag for at udarbejde en ny undersøgelse, idet der er tale om stationære vanskeligheder for Maria X og Mathias X.”</a:t>
            </a:r>
          </a:p>
        </p:txBody>
      </p:sp>
      <p:sp>
        <p:nvSpPr>
          <p:cNvPr id="450" name="Rectangle 442">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1351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9" name="Rectangle 438">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el 1">
            <a:extLst>
              <a:ext uri="{FF2B5EF4-FFF2-40B4-BE49-F238E27FC236}">
                <a16:creationId xmlns:a16="http://schemas.microsoft.com/office/drawing/2014/main" id="{B4EACDDE-C5DC-C3A6-4778-98B6CC573664}"/>
              </a:ext>
            </a:extLst>
          </p:cNvPr>
          <p:cNvSpPr>
            <a:spLocks noGrp="1"/>
          </p:cNvSpPr>
          <p:nvPr>
            <p:ph type="title"/>
          </p:nvPr>
        </p:nvSpPr>
        <p:spPr>
          <a:xfrm>
            <a:off x="893637" y="1073394"/>
            <a:ext cx="8399653" cy="1325563"/>
          </a:xfrm>
        </p:spPr>
        <p:txBody>
          <a:bodyPr anchor="b">
            <a:normAutofit/>
          </a:bodyPr>
          <a:lstStyle/>
          <a:p>
            <a:pPr algn="r"/>
            <a:r>
              <a:rPr lang="da-DK" sz="3700" b="1" dirty="0">
                <a:solidFill>
                  <a:schemeClr val="bg1"/>
                </a:solidFill>
              </a:rPr>
              <a:t>Interne notater fra den børnesagkyndige</a:t>
            </a:r>
            <a:r>
              <a:rPr lang="da-DK" sz="3700" dirty="0">
                <a:solidFill>
                  <a:schemeClr val="bg1"/>
                </a:solidFill>
              </a:rPr>
              <a:t>	</a:t>
            </a:r>
          </a:p>
        </p:txBody>
      </p:sp>
      <p:cxnSp>
        <p:nvCxnSpPr>
          <p:cNvPr id="448" name="Straight Connector 440">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49" name="Pladsholder til indhold 2">
            <a:extLst>
              <a:ext uri="{FF2B5EF4-FFF2-40B4-BE49-F238E27FC236}">
                <a16:creationId xmlns:a16="http://schemas.microsoft.com/office/drawing/2014/main" id="{362A50EF-E768-33C3-67F4-291925ED3F54}"/>
              </a:ext>
            </a:extLst>
          </p:cNvPr>
          <p:cNvSpPr>
            <a:spLocks noGrp="1"/>
          </p:cNvSpPr>
          <p:nvPr>
            <p:ph idx="1"/>
          </p:nvPr>
        </p:nvSpPr>
        <p:spPr>
          <a:xfrm>
            <a:off x="1392667" y="2398957"/>
            <a:ext cx="9406666" cy="3526144"/>
          </a:xfrm>
        </p:spPr>
        <p:txBody>
          <a:bodyPr>
            <a:normAutofit fontScale="92500" lnSpcReduction="20000"/>
          </a:bodyPr>
          <a:lstStyle/>
          <a:p>
            <a:pPr marL="0" indent="0">
              <a:buNone/>
            </a:pPr>
            <a:r>
              <a:rPr lang="da-DK" sz="2000" dirty="0">
                <a:solidFill>
                  <a:schemeClr val="bg1"/>
                </a:solidFill>
              </a:rPr>
              <a:t>”Der er tale om en grundig, velgennemført og valid forældrekompetenceundersøgelse og prognose, som sandsynliggør, at forældrene hverken hver for sig eller sammen vil være eller blive i stand til at varetage omsorgen for barnet der hjemme. Det er således sandsynliggjort, at de varigt ikke kan varetage omsorgen for Milo. Undersøgelsen er grundig, velbegrundet, og der er anvendt relevant metodik. </a:t>
            </a:r>
          </a:p>
          <a:p>
            <a:pPr marL="0" indent="0">
              <a:buNone/>
            </a:pPr>
            <a:r>
              <a:rPr lang="da-DK" sz="2000" dirty="0">
                <a:solidFill>
                  <a:schemeClr val="bg1"/>
                </a:solidFill>
              </a:rPr>
              <a:t>De samlede informationer i undersøgelsen er fagligt fint samlet i afvejningen og konklusionen. Der er ikke anvendt forkert testning, som forældrenes advokat har indvendinger imod.   </a:t>
            </a:r>
          </a:p>
          <a:p>
            <a:pPr marL="0" indent="0">
              <a:buNone/>
            </a:pPr>
            <a:r>
              <a:rPr lang="da-DK" sz="2000" dirty="0">
                <a:solidFill>
                  <a:schemeClr val="bg1"/>
                </a:solidFill>
              </a:rPr>
              <a:t>Det er sådan, at det ikke kun er en bestemt test, der kan sige noget om forældreevnen, men at vurderingen foretages ud fra forskellige test, som viser forskellige ting. Det er bagefter psykologen, der skal sammensætte resultaterne ud fra de forskellige test og konkludere. Det vil her vise sig, om testresultaterne viser noget ensartet, eller om der er noget, der stritter. Denne afvejning har psykologen foretaget i den konkrete undersøgelse. </a:t>
            </a:r>
          </a:p>
          <a:p>
            <a:pPr marL="0" indent="0">
              <a:buNone/>
            </a:pPr>
            <a:r>
              <a:rPr lang="da-DK" sz="2000" dirty="0">
                <a:solidFill>
                  <a:schemeClr val="bg1"/>
                </a:solidFill>
              </a:rPr>
              <a:t>Psykologen har heller ikke set svære personlighedsforstyrrelser hos forældrene. </a:t>
            </a:r>
          </a:p>
          <a:p>
            <a:pPr marL="0" indent="0">
              <a:buNone/>
            </a:pPr>
            <a:r>
              <a:rPr lang="da-DK" sz="2000" dirty="0">
                <a:solidFill>
                  <a:schemeClr val="bg1"/>
                </a:solidFill>
              </a:rPr>
              <a:t>Det er en meget nuanceret og dygtig undersøgelse. ”</a:t>
            </a:r>
          </a:p>
        </p:txBody>
      </p:sp>
      <p:sp>
        <p:nvSpPr>
          <p:cNvPr id="450" name="Rectangle 442">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2824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9" name="Rectangle 438">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el 1">
            <a:extLst>
              <a:ext uri="{FF2B5EF4-FFF2-40B4-BE49-F238E27FC236}">
                <a16:creationId xmlns:a16="http://schemas.microsoft.com/office/drawing/2014/main" id="{B4EACDDE-C5DC-C3A6-4778-98B6CC573664}"/>
              </a:ext>
            </a:extLst>
          </p:cNvPr>
          <p:cNvSpPr>
            <a:spLocks noGrp="1"/>
          </p:cNvSpPr>
          <p:nvPr>
            <p:ph type="title"/>
          </p:nvPr>
        </p:nvSpPr>
        <p:spPr>
          <a:xfrm>
            <a:off x="464429" y="545852"/>
            <a:ext cx="8399653" cy="1325563"/>
          </a:xfrm>
        </p:spPr>
        <p:txBody>
          <a:bodyPr anchor="b">
            <a:normAutofit/>
          </a:bodyPr>
          <a:lstStyle/>
          <a:p>
            <a:pPr algn="r"/>
            <a:r>
              <a:rPr lang="da-DK" sz="3700" b="1" dirty="0">
                <a:solidFill>
                  <a:schemeClr val="bg1"/>
                </a:solidFill>
              </a:rPr>
              <a:t>Internt notat fra den børnesagkyndige</a:t>
            </a:r>
            <a:r>
              <a:rPr lang="da-DK" sz="3700" dirty="0">
                <a:solidFill>
                  <a:schemeClr val="bg1"/>
                </a:solidFill>
              </a:rPr>
              <a:t>	</a:t>
            </a:r>
          </a:p>
        </p:txBody>
      </p:sp>
      <p:cxnSp>
        <p:nvCxnSpPr>
          <p:cNvPr id="448" name="Straight Connector 440">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49" name="Pladsholder til indhold 2">
            <a:extLst>
              <a:ext uri="{FF2B5EF4-FFF2-40B4-BE49-F238E27FC236}">
                <a16:creationId xmlns:a16="http://schemas.microsoft.com/office/drawing/2014/main" id="{362A50EF-E768-33C3-67F4-291925ED3F54}"/>
              </a:ext>
            </a:extLst>
          </p:cNvPr>
          <p:cNvSpPr>
            <a:spLocks noGrp="1"/>
          </p:cNvSpPr>
          <p:nvPr>
            <p:ph idx="1"/>
          </p:nvPr>
        </p:nvSpPr>
        <p:spPr>
          <a:xfrm>
            <a:off x="1392667" y="2398957"/>
            <a:ext cx="9406666" cy="3526144"/>
          </a:xfrm>
        </p:spPr>
        <p:txBody>
          <a:bodyPr>
            <a:normAutofit/>
          </a:bodyPr>
          <a:lstStyle/>
          <a:p>
            <a:pPr marL="0" indent="0">
              <a:buNone/>
            </a:pPr>
            <a:r>
              <a:rPr lang="da-DK" sz="2000" dirty="0">
                <a:solidFill>
                  <a:schemeClr val="bg1"/>
                </a:solidFill>
              </a:rPr>
              <a:t>”Sagen er oplagt. </a:t>
            </a:r>
          </a:p>
          <a:p>
            <a:pPr marL="0" indent="0">
              <a:buNone/>
            </a:pPr>
            <a:r>
              <a:rPr lang="da-DK" sz="2000" dirty="0">
                <a:solidFill>
                  <a:schemeClr val="bg1"/>
                </a:solidFill>
              </a:rPr>
              <a:t>Den børnesagkyndige bemærker, at det ikke er nødvendigt med hverken en ny undersøgelse eller et supplement, selvom undersøgelsen er lavet på et for forældrene </a:t>
            </a:r>
            <a:r>
              <a:rPr lang="da-DK" sz="2000" u="sng" dirty="0">
                <a:solidFill>
                  <a:schemeClr val="bg1"/>
                </a:solidFill>
              </a:rPr>
              <a:t>kritisk tidspunkt. </a:t>
            </a:r>
            <a:r>
              <a:rPr lang="da-DK" sz="2000" dirty="0">
                <a:solidFill>
                  <a:schemeClr val="bg1"/>
                </a:solidFill>
              </a:rPr>
              <a:t>Der er taget højde for dette i undersøgelsen, og den viser så stationære forhold hos begge forældre, der ikke vil vise sig at være ændret ved en ny undersøgelse. En ny undersøgelse vil ikke vise nogen udvikling. ”</a:t>
            </a:r>
          </a:p>
        </p:txBody>
      </p:sp>
      <p:sp>
        <p:nvSpPr>
          <p:cNvPr id="450" name="Rectangle 442">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6278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9" name="Rectangle 438">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el 1">
            <a:extLst>
              <a:ext uri="{FF2B5EF4-FFF2-40B4-BE49-F238E27FC236}">
                <a16:creationId xmlns:a16="http://schemas.microsoft.com/office/drawing/2014/main" id="{B4EACDDE-C5DC-C3A6-4778-98B6CC573664}"/>
              </a:ext>
            </a:extLst>
          </p:cNvPr>
          <p:cNvSpPr>
            <a:spLocks noGrp="1"/>
          </p:cNvSpPr>
          <p:nvPr>
            <p:ph type="title"/>
          </p:nvPr>
        </p:nvSpPr>
        <p:spPr>
          <a:xfrm>
            <a:off x="520413" y="514469"/>
            <a:ext cx="8399653" cy="1325563"/>
          </a:xfrm>
        </p:spPr>
        <p:txBody>
          <a:bodyPr anchor="b">
            <a:normAutofit/>
          </a:bodyPr>
          <a:lstStyle/>
          <a:p>
            <a:pPr algn="r"/>
            <a:r>
              <a:rPr lang="da-DK" sz="3700" dirty="0">
                <a:solidFill>
                  <a:schemeClr val="bg1"/>
                </a:solidFill>
              </a:rPr>
              <a:t>Psykologerklæringer / råmateriale  	</a:t>
            </a:r>
          </a:p>
        </p:txBody>
      </p:sp>
      <p:cxnSp>
        <p:nvCxnSpPr>
          <p:cNvPr id="448" name="Straight Connector 440">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49" name="Pladsholder til indhold 2">
            <a:extLst>
              <a:ext uri="{FF2B5EF4-FFF2-40B4-BE49-F238E27FC236}">
                <a16:creationId xmlns:a16="http://schemas.microsoft.com/office/drawing/2014/main" id="{362A50EF-E768-33C3-67F4-291925ED3F54}"/>
              </a:ext>
            </a:extLst>
          </p:cNvPr>
          <p:cNvSpPr>
            <a:spLocks noGrp="1"/>
          </p:cNvSpPr>
          <p:nvPr>
            <p:ph idx="1"/>
          </p:nvPr>
        </p:nvSpPr>
        <p:spPr>
          <a:xfrm>
            <a:off x="1392667" y="2398957"/>
            <a:ext cx="9406666" cy="3526144"/>
          </a:xfrm>
        </p:spPr>
        <p:txBody>
          <a:bodyPr>
            <a:normAutofit fontScale="85000" lnSpcReduction="10000"/>
          </a:bodyPr>
          <a:lstStyle/>
          <a:p>
            <a:pPr marL="0" indent="0">
              <a:buNone/>
            </a:pPr>
            <a:r>
              <a:rPr lang="da-DK" sz="2600" b="1" dirty="0">
                <a:solidFill>
                  <a:schemeClr val="bg1"/>
                </a:solidFill>
              </a:rPr>
              <a:t>Skrive om orientering om psykologerklæringer i børnesager m.v. </a:t>
            </a:r>
          </a:p>
          <a:p>
            <a:pPr marL="0" indent="0">
              <a:buNone/>
            </a:pPr>
            <a:r>
              <a:rPr lang="da-DK" sz="2000" dirty="0">
                <a:solidFill>
                  <a:schemeClr val="bg1"/>
                </a:solidFill>
              </a:rPr>
              <a:t>”Offentlig ansatte psykologer, der ikke har autorisation, er omfattet af forvaltningsloven og offentlighedsloven vedrørende deres virksomhed. Er råmaterialet sendt til afgørelsesmyndigheden (i tvangsfjernelsessager børn og unge-udvalget), vil det være undergivet partsaktindsigt efter forvaltningsloven med de begrænsninger, der følger af lovens § 15, herom henvises til punkt 3 nedenfor.</a:t>
            </a:r>
          </a:p>
          <a:p>
            <a:pPr marL="0" indent="0">
              <a:buNone/>
            </a:pPr>
            <a:r>
              <a:rPr lang="da-DK" sz="2000" dirty="0">
                <a:solidFill>
                  <a:schemeClr val="bg1"/>
                </a:solidFill>
              </a:rPr>
              <a:t>Er råmaterialet ikke afgivet til børn og unge-udvalget eller anden myndighed, vil råmaterialet være internt arbejdsmateriale, jf. offentlighedslovens § 7. Råmaterialet består imidlertid af barnets svar på de foretagne tests, </a:t>
            </a:r>
            <a:r>
              <a:rPr lang="da-DK" sz="2000" b="1" dirty="0">
                <a:solidFill>
                  <a:schemeClr val="bg1"/>
                </a:solidFill>
              </a:rPr>
              <a:t>og det betyder, at der er tale om oplysninger om sagens faktiske omstændigheder, som danner grundlag for psykologens erklæring. </a:t>
            </a:r>
            <a:r>
              <a:rPr lang="da-DK" sz="2000" dirty="0">
                <a:solidFill>
                  <a:schemeClr val="bg1"/>
                </a:solidFill>
              </a:rPr>
              <a:t>Oplysningerne i det interne råmateriale vil derfor i almindelighed være undergivet ekstraheringspligten efter offentlighedslovens § 11, stk. 1, med den virkning, at der reelt bliver tale om aktindsigt i selve råmaterialet. Der er dog fortsat mulighed for at begrænse aktindsigten efter offentlighedslovens § 4, stk. 2, 2. pkt.”</a:t>
            </a:r>
          </a:p>
          <a:p>
            <a:pPr marL="0" indent="0">
              <a:buNone/>
            </a:pPr>
            <a:r>
              <a:rPr lang="da-DK" sz="2000" dirty="0">
                <a:solidFill>
                  <a:schemeClr val="bg1"/>
                </a:solidFill>
              </a:rPr>
              <a:t>								</a:t>
            </a:r>
            <a:r>
              <a:rPr lang="da-DK" sz="1400" b="0" i="0" dirty="0">
                <a:effectLst/>
                <a:highlight>
                  <a:srgbClr val="C0C0C0"/>
                </a:highlight>
                <a:latin typeface="Questa-Regular"/>
              </a:rPr>
              <a:t>SR </a:t>
            </a:r>
            <a:r>
              <a:rPr lang="da-DK" sz="1400" b="0" i="0" dirty="0" err="1">
                <a:effectLst/>
                <a:highlight>
                  <a:srgbClr val="C0C0C0"/>
                </a:highlight>
                <a:latin typeface="Questa-Regular"/>
              </a:rPr>
              <a:t>nr</a:t>
            </a:r>
            <a:r>
              <a:rPr lang="da-DK" sz="1400" b="0" i="0" dirty="0">
                <a:effectLst/>
                <a:highlight>
                  <a:srgbClr val="C0C0C0"/>
                </a:highlight>
                <a:latin typeface="Questa-Regular"/>
              </a:rPr>
              <a:t> 207 af 28/11/1994 – </a:t>
            </a:r>
          </a:p>
        </p:txBody>
      </p:sp>
      <p:sp>
        <p:nvSpPr>
          <p:cNvPr id="450" name="Rectangle 442">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0929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EF085B8-A2C0-4A6F-B663-CCC56F3CD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3">
            <a:extLst>
              <a:ext uri="{FF2B5EF4-FFF2-40B4-BE49-F238E27FC236}">
                <a16:creationId xmlns:a16="http://schemas.microsoft.com/office/drawing/2014/main" id="{2658F6D6-96E0-421A-96D6-3DF404008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1">
            <a:extLst>
              <a:ext uri="{FF2B5EF4-FFF2-40B4-BE49-F238E27FC236}">
                <a16:creationId xmlns:a16="http://schemas.microsoft.com/office/drawing/2014/main" id="{3CF62545-93A0-4FD5-9B48-48DCA794C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0879F13A-2DBD-6DD0-7946-448AAD55DC8B}"/>
              </a:ext>
            </a:extLst>
          </p:cNvPr>
          <p:cNvSpPr>
            <a:spLocks noGrp="1"/>
          </p:cNvSpPr>
          <p:nvPr>
            <p:ph type="title"/>
          </p:nvPr>
        </p:nvSpPr>
        <p:spPr>
          <a:xfrm>
            <a:off x="838200" y="365125"/>
            <a:ext cx="10515600" cy="1325563"/>
          </a:xfrm>
        </p:spPr>
        <p:txBody>
          <a:bodyPr>
            <a:normAutofit/>
          </a:bodyPr>
          <a:lstStyle/>
          <a:p>
            <a:pPr algn="ctr"/>
            <a:r>
              <a:rPr lang="da-DK" sz="4400" dirty="0"/>
              <a:t>Eksempel på </a:t>
            </a:r>
            <a:r>
              <a:rPr lang="da-DK" dirty="0"/>
              <a:t>v</a:t>
            </a:r>
            <a:r>
              <a:rPr lang="da-DK" sz="4400" dirty="0"/>
              <a:t>ilkårlighed i Ankestyrelsen</a:t>
            </a:r>
            <a:endParaRPr lang="da-DK" dirty="0"/>
          </a:p>
        </p:txBody>
      </p:sp>
      <p:sp>
        <p:nvSpPr>
          <p:cNvPr id="3" name="Pladsholder til indhold 2">
            <a:extLst>
              <a:ext uri="{FF2B5EF4-FFF2-40B4-BE49-F238E27FC236}">
                <a16:creationId xmlns:a16="http://schemas.microsoft.com/office/drawing/2014/main" id="{AC185507-C3B5-5808-F700-6D1154FC5FCC}"/>
              </a:ext>
            </a:extLst>
          </p:cNvPr>
          <p:cNvSpPr>
            <a:spLocks noGrp="1"/>
          </p:cNvSpPr>
          <p:nvPr>
            <p:ph sz="half" idx="1"/>
          </p:nvPr>
        </p:nvSpPr>
        <p:spPr>
          <a:xfrm>
            <a:off x="838200" y="2010833"/>
            <a:ext cx="5096934" cy="4166130"/>
          </a:xfrm>
        </p:spPr>
        <p:txBody>
          <a:bodyPr>
            <a:normAutofit fontScale="92500" lnSpcReduction="10000"/>
          </a:bodyPr>
          <a:lstStyle/>
          <a:p>
            <a:pPr marL="0" indent="0">
              <a:buNone/>
            </a:pPr>
            <a:r>
              <a:rPr lang="da-DK" sz="2000" dirty="0"/>
              <a:t>Den 1. november 2022</a:t>
            </a:r>
          </a:p>
          <a:p>
            <a:pPr marL="0" indent="0">
              <a:buNone/>
            </a:pPr>
            <a:r>
              <a:rPr lang="da-DK" sz="2000" dirty="0"/>
              <a:t>”Den børnesagkyndige udtaler, at mor har gjort tingene meget godt, hendes forståelse kan man godt følge, hans autisme er ikke så udtalt, kan godt forstå der sket det på institutionen, gør at han ikke kan have med det at gøre, dem omkring ham har ikke forståelse. Rammer på sikret afdeling kan afhjælpe, men han er så meget imod det, at det er at spille hasard at sige han skal på en sikret. Hvis der kunne komme ordentlige voksne på udover mor og hvis misbrugsbehandling kører og psykiatrisk kan køre samtidig, så risikere vi at miste noget som vi også mister ved ikke at gøre noget. Mor er ikke bare god, hans udvikling de sidste to måneder har hjulpet ham, hvis han kunne blive hvor han er. ”</a:t>
            </a:r>
            <a:r>
              <a:rPr lang="da-DK" sz="2000" dirty="0">
                <a:solidFill>
                  <a:schemeClr val="bg1"/>
                </a:solidFill>
              </a:rPr>
              <a:t>	</a:t>
            </a:r>
            <a:endParaRPr lang="da-DK" sz="2000" dirty="0"/>
          </a:p>
        </p:txBody>
      </p:sp>
      <p:sp>
        <p:nvSpPr>
          <p:cNvPr id="4" name="Pladsholder til indhold 3">
            <a:extLst>
              <a:ext uri="{FF2B5EF4-FFF2-40B4-BE49-F238E27FC236}">
                <a16:creationId xmlns:a16="http://schemas.microsoft.com/office/drawing/2014/main" id="{65A19FA0-3354-3692-D439-E5FD56F2003B}"/>
              </a:ext>
            </a:extLst>
          </p:cNvPr>
          <p:cNvSpPr>
            <a:spLocks noGrp="1"/>
          </p:cNvSpPr>
          <p:nvPr>
            <p:ph sz="half" idx="2"/>
          </p:nvPr>
        </p:nvSpPr>
        <p:spPr>
          <a:xfrm>
            <a:off x="6256866" y="2010833"/>
            <a:ext cx="5096933" cy="4166130"/>
          </a:xfrm>
        </p:spPr>
        <p:txBody>
          <a:bodyPr>
            <a:normAutofit fontScale="92500" lnSpcReduction="10000"/>
          </a:bodyPr>
          <a:lstStyle/>
          <a:p>
            <a:pPr marL="0" indent="0">
              <a:buNone/>
            </a:pPr>
            <a:r>
              <a:rPr lang="da-DK" sz="2000" dirty="0"/>
              <a:t>Den 14. november 2022</a:t>
            </a:r>
          </a:p>
          <a:p>
            <a:pPr marL="0" indent="0">
              <a:buNone/>
            </a:pPr>
            <a:r>
              <a:rPr lang="da-DK" sz="2000" dirty="0"/>
              <a:t>”Den børnesagkyndige udtaler, at hun er meget uenig med den børnesagkyndige, der har været ind over sagen sidst. Der er ambivalens mellem mor og X . Mor er i høj grad ansvarlig for, at X er så dårlig, som han er. På den ene side vil hun ikke og giver udtryk for, at hun ikke kan have ham, og på den anden side vil hun gerne selv varetage omsorgen for ham. Hun modarbejder, og hun </a:t>
            </a:r>
            <a:r>
              <a:rPr lang="da-DK" sz="2000" dirty="0" err="1"/>
              <a:t>pseudomentaliserer</a:t>
            </a:r>
            <a:r>
              <a:rPr lang="da-DK" sz="2000" dirty="0"/>
              <a:t>. Det er synd for X, at det er gået så galt. Han kunne være død af sit misbrug. Mor vil ikke sin dreng det bedste - hun har sine egne behov i fokus hele tiden. Det er alle andres skyld, og hun har ikke noget med det at gøre”</a:t>
            </a:r>
          </a:p>
        </p:txBody>
      </p:sp>
    </p:spTree>
    <p:extLst>
      <p:ext uri="{BB962C8B-B14F-4D97-AF65-F5344CB8AC3E}">
        <p14:creationId xmlns:p14="http://schemas.microsoft.com/office/powerpoint/2010/main" val="1678401794"/>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9" name="Rectangle 438">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el 1">
            <a:extLst>
              <a:ext uri="{FF2B5EF4-FFF2-40B4-BE49-F238E27FC236}">
                <a16:creationId xmlns:a16="http://schemas.microsoft.com/office/drawing/2014/main" id="{B4EACDDE-C5DC-C3A6-4778-98B6CC573664}"/>
              </a:ext>
            </a:extLst>
          </p:cNvPr>
          <p:cNvSpPr>
            <a:spLocks noGrp="1"/>
          </p:cNvSpPr>
          <p:nvPr>
            <p:ph type="title"/>
          </p:nvPr>
        </p:nvSpPr>
        <p:spPr>
          <a:xfrm>
            <a:off x="838200" y="669925"/>
            <a:ext cx="4508946" cy="1325563"/>
          </a:xfrm>
        </p:spPr>
        <p:txBody>
          <a:bodyPr anchor="b">
            <a:normAutofit/>
          </a:bodyPr>
          <a:lstStyle/>
          <a:p>
            <a:pPr algn="r"/>
            <a:r>
              <a:rPr lang="da-DK" sz="3700" b="1" dirty="0">
                <a:solidFill>
                  <a:schemeClr val="bg1"/>
                </a:solidFill>
              </a:rPr>
              <a:t>Ankestyrelses rolle i anbringelsessager   </a:t>
            </a:r>
            <a:r>
              <a:rPr lang="da-DK" sz="3700" dirty="0">
                <a:solidFill>
                  <a:schemeClr val="bg1"/>
                </a:solidFill>
              </a:rPr>
              <a:t>	</a:t>
            </a:r>
          </a:p>
        </p:txBody>
      </p:sp>
      <p:cxnSp>
        <p:nvCxnSpPr>
          <p:cNvPr id="448" name="Straight Connector 440">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49" name="Pladsholder til indhold 2">
            <a:extLst>
              <a:ext uri="{FF2B5EF4-FFF2-40B4-BE49-F238E27FC236}">
                <a16:creationId xmlns:a16="http://schemas.microsoft.com/office/drawing/2014/main" id="{362A50EF-E768-33C3-67F4-291925ED3F54}"/>
              </a:ext>
            </a:extLst>
          </p:cNvPr>
          <p:cNvSpPr>
            <a:spLocks noGrp="1"/>
          </p:cNvSpPr>
          <p:nvPr>
            <p:ph idx="1"/>
          </p:nvPr>
        </p:nvSpPr>
        <p:spPr>
          <a:xfrm>
            <a:off x="1392667" y="2398957"/>
            <a:ext cx="9406666" cy="3526144"/>
          </a:xfrm>
        </p:spPr>
        <p:txBody>
          <a:bodyPr>
            <a:normAutofit fontScale="47500" lnSpcReduction="20000"/>
          </a:bodyPr>
          <a:lstStyle/>
          <a:p>
            <a:pPr marL="0" indent="0">
              <a:buNone/>
            </a:pPr>
            <a:r>
              <a:rPr lang="da-DK" sz="2000" dirty="0">
                <a:solidFill>
                  <a:schemeClr val="bg1"/>
                </a:solidFill>
              </a:rPr>
              <a:t>Retssikkerhedsmæssige udfordringer i ankestyrelsen;</a:t>
            </a:r>
          </a:p>
          <a:p>
            <a:r>
              <a:rPr lang="da-DK" sz="2000" dirty="0">
                <a:solidFill>
                  <a:schemeClr val="bg1"/>
                </a:solidFill>
              </a:rPr>
              <a:t>Ankestyrelsen fremtræder magtfuldkommen </a:t>
            </a:r>
          </a:p>
          <a:p>
            <a:pPr lvl="1"/>
            <a:r>
              <a:rPr lang="da-DK" sz="1600" dirty="0">
                <a:solidFill>
                  <a:schemeClr val="bg1"/>
                </a:solidFill>
              </a:rPr>
              <a:t>Smilla – sagen</a:t>
            </a:r>
          </a:p>
          <a:p>
            <a:r>
              <a:rPr lang="da-DK" sz="2000" dirty="0">
                <a:solidFill>
                  <a:schemeClr val="bg1"/>
                </a:solidFill>
              </a:rPr>
              <a:t>Er ankestyrelsen objektiv? </a:t>
            </a:r>
            <a:endParaRPr lang="da-DK" sz="1200" dirty="0">
              <a:solidFill>
                <a:schemeClr val="bg1"/>
              </a:solidFill>
            </a:endParaRPr>
          </a:p>
          <a:p>
            <a:r>
              <a:rPr lang="da-DK" sz="2000" dirty="0">
                <a:solidFill>
                  <a:schemeClr val="bg1"/>
                </a:solidFill>
              </a:rPr>
              <a:t>Retssikkerheds udfordringer ved egen drift sager </a:t>
            </a:r>
          </a:p>
          <a:p>
            <a:pPr lvl="1"/>
            <a:r>
              <a:rPr lang="da-DK" sz="1600" dirty="0">
                <a:solidFill>
                  <a:schemeClr val="bg1"/>
                </a:solidFill>
              </a:rPr>
              <a:t>Ingen mulighed for forberedelse </a:t>
            </a:r>
          </a:p>
          <a:p>
            <a:pPr lvl="1"/>
            <a:r>
              <a:rPr lang="da-DK" sz="1600" dirty="0" err="1">
                <a:solidFill>
                  <a:schemeClr val="bg1"/>
                </a:solidFill>
              </a:rPr>
              <a:t>Udg</a:t>
            </a:r>
            <a:r>
              <a:rPr lang="da-DK" sz="1600" dirty="0">
                <a:solidFill>
                  <a:schemeClr val="bg1"/>
                </a:solidFill>
              </a:rPr>
              <a:t>; ingen opsættende virkning  ( lange berammelsestider i retten)</a:t>
            </a:r>
          </a:p>
          <a:p>
            <a:pPr lvl="1"/>
            <a:r>
              <a:rPr lang="da-DK" sz="1600" dirty="0">
                <a:solidFill>
                  <a:schemeClr val="bg1"/>
                </a:solidFill>
              </a:rPr>
              <a:t>Ankestyrelsen partshøre sjældent forældre og børn om påtænkt afgørelse </a:t>
            </a:r>
          </a:p>
          <a:p>
            <a:pPr marL="457200" lvl="1" indent="0">
              <a:buNone/>
            </a:pPr>
            <a:endParaRPr lang="da-DK" sz="1600" dirty="0">
              <a:solidFill>
                <a:schemeClr val="bg1"/>
              </a:solidFill>
            </a:endParaRPr>
          </a:p>
          <a:p>
            <a:r>
              <a:rPr lang="da-DK" sz="2000" dirty="0">
                <a:solidFill>
                  <a:schemeClr val="bg1"/>
                </a:solidFill>
              </a:rPr>
              <a:t>Forældre og børn har </a:t>
            </a:r>
            <a:r>
              <a:rPr lang="da-DK" sz="2000" dirty="0" err="1">
                <a:solidFill>
                  <a:schemeClr val="bg1"/>
                </a:solidFill>
              </a:rPr>
              <a:t>maks</a:t>
            </a:r>
            <a:r>
              <a:rPr lang="da-DK" sz="2000" dirty="0">
                <a:solidFill>
                  <a:schemeClr val="bg1"/>
                </a:solidFill>
              </a:rPr>
              <a:t> 30 min til partshøring i ankestyrelsen</a:t>
            </a:r>
          </a:p>
          <a:p>
            <a:r>
              <a:rPr lang="da-DK" sz="2000" dirty="0">
                <a:solidFill>
                  <a:schemeClr val="bg1"/>
                </a:solidFill>
              </a:rPr>
              <a:t>Ankestyrelsen vægter ikke forældre og børns dokumentation </a:t>
            </a:r>
          </a:p>
          <a:p>
            <a:r>
              <a:rPr lang="da-DK" sz="2000" dirty="0">
                <a:solidFill>
                  <a:schemeClr val="bg1"/>
                </a:solidFill>
              </a:rPr>
              <a:t>Der er ingen dommer med til at træffe afgørelsen ( særlig problematisk ved adoption og egen driftssager </a:t>
            </a:r>
          </a:p>
          <a:p>
            <a:r>
              <a:rPr lang="da-DK" sz="2000" dirty="0">
                <a:solidFill>
                  <a:schemeClr val="bg1"/>
                </a:solidFill>
              </a:rPr>
              <a:t>Er sagerne afgjort på forhånd?</a:t>
            </a:r>
          </a:p>
          <a:p>
            <a:r>
              <a:rPr lang="da-DK" sz="2000" dirty="0">
                <a:solidFill>
                  <a:schemeClr val="bg1"/>
                </a:solidFill>
              </a:rPr>
              <a:t>Vilkårlige vurderinger og afgørelser </a:t>
            </a:r>
          </a:p>
          <a:p>
            <a:r>
              <a:rPr lang="da-DK" sz="2000" dirty="0">
                <a:solidFill>
                  <a:srgbClr val="FF0000"/>
                </a:solidFill>
              </a:rPr>
              <a:t>Ankestyrelsens rolle ved fejl i   sagsbehandlingen </a:t>
            </a:r>
          </a:p>
          <a:p>
            <a:r>
              <a:rPr lang="da-DK" sz="2000" dirty="0">
                <a:solidFill>
                  <a:srgbClr val="FF0000"/>
                </a:solidFill>
              </a:rPr>
              <a:t>Retssikkerhedsmæssige udfordringer ved de psykologiske vurderinger</a:t>
            </a:r>
          </a:p>
          <a:p>
            <a:pPr lvl="1"/>
            <a:r>
              <a:rPr lang="da-DK" sz="1600" dirty="0">
                <a:solidFill>
                  <a:srgbClr val="FF0000"/>
                </a:solidFill>
              </a:rPr>
              <a:t>Forældrekompetenceundersøgelser , tilknytningsundersøgelser, børnepsykologiske undersøgelser mm </a:t>
            </a:r>
          </a:p>
          <a:p>
            <a:endParaRPr lang="da-DK" sz="2000" dirty="0">
              <a:solidFill>
                <a:srgbClr val="FF0000"/>
              </a:solidFill>
            </a:endParaRPr>
          </a:p>
          <a:p>
            <a:endParaRPr lang="da-DK" sz="2000" dirty="0">
              <a:solidFill>
                <a:schemeClr val="bg1"/>
              </a:solidFill>
            </a:endParaRPr>
          </a:p>
          <a:p>
            <a:endParaRPr lang="da-DK" sz="2000" dirty="0">
              <a:solidFill>
                <a:schemeClr val="bg1"/>
              </a:solidFill>
            </a:endParaRPr>
          </a:p>
          <a:p>
            <a:endParaRPr lang="da-DK" sz="2000" dirty="0">
              <a:solidFill>
                <a:schemeClr val="bg1"/>
              </a:solidFill>
            </a:endParaRPr>
          </a:p>
          <a:p>
            <a:endParaRPr lang="da-DK" sz="2000" dirty="0">
              <a:solidFill>
                <a:schemeClr val="bg1"/>
              </a:solidFill>
            </a:endParaRPr>
          </a:p>
          <a:p>
            <a:endParaRPr lang="da-DK" sz="2000" dirty="0">
              <a:solidFill>
                <a:schemeClr val="bg1"/>
              </a:solidFill>
            </a:endParaRPr>
          </a:p>
        </p:txBody>
      </p:sp>
      <p:sp>
        <p:nvSpPr>
          <p:cNvPr id="450" name="Rectangle 442">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6253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9" name="Rectangle 438">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el 1">
            <a:extLst>
              <a:ext uri="{FF2B5EF4-FFF2-40B4-BE49-F238E27FC236}">
                <a16:creationId xmlns:a16="http://schemas.microsoft.com/office/drawing/2014/main" id="{B4EACDDE-C5DC-C3A6-4778-98B6CC573664}"/>
              </a:ext>
            </a:extLst>
          </p:cNvPr>
          <p:cNvSpPr>
            <a:spLocks noGrp="1"/>
          </p:cNvSpPr>
          <p:nvPr>
            <p:ph type="title"/>
          </p:nvPr>
        </p:nvSpPr>
        <p:spPr>
          <a:xfrm>
            <a:off x="838200" y="669925"/>
            <a:ext cx="5257800" cy="1325563"/>
          </a:xfrm>
        </p:spPr>
        <p:txBody>
          <a:bodyPr anchor="b">
            <a:normAutofit/>
          </a:bodyPr>
          <a:lstStyle/>
          <a:p>
            <a:pPr algn="r"/>
            <a:r>
              <a:rPr lang="da-DK" sz="4800" b="1" dirty="0">
                <a:solidFill>
                  <a:schemeClr val="bg1"/>
                </a:solidFill>
              </a:rPr>
              <a:t>RETSSIKKERHED </a:t>
            </a:r>
            <a:r>
              <a:rPr lang="da-DK" sz="3700" dirty="0">
                <a:solidFill>
                  <a:schemeClr val="bg1"/>
                </a:solidFill>
              </a:rPr>
              <a:t>	</a:t>
            </a:r>
          </a:p>
        </p:txBody>
      </p:sp>
      <p:cxnSp>
        <p:nvCxnSpPr>
          <p:cNvPr id="448" name="Straight Connector 440">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49" name="Pladsholder til indhold 2">
            <a:extLst>
              <a:ext uri="{FF2B5EF4-FFF2-40B4-BE49-F238E27FC236}">
                <a16:creationId xmlns:a16="http://schemas.microsoft.com/office/drawing/2014/main" id="{362A50EF-E768-33C3-67F4-291925ED3F54}"/>
              </a:ext>
            </a:extLst>
          </p:cNvPr>
          <p:cNvSpPr>
            <a:spLocks noGrp="1"/>
          </p:cNvSpPr>
          <p:nvPr>
            <p:ph idx="1"/>
          </p:nvPr>
        </p:nvSpPr>
        <p:spPr>
          <a:xfrm>
            <a:off x="1392667" y="2398957"/>
            <a:ext cx="9406666" cy="3526144"/>
          </a:xfrm>
        </p:spPr>
        <p:txBody>
          <a:bodyPr>
            <a:normAutofit fontScale="92500" lnSpcReduction="10000"/>
          </a:bodyPr>
          <a:lstStyle/>
          <a:p>
            <a:pPr marL="0" indent="0">
              <a:buNone/>
            </a:pPr>
            <a:r>
              <a:rPr lang="da-DK" dirty="0">
                <a:solidFill>
                  <a:schemeClr val="bg1"/>
                </a:solidFill>
              </a:rPr>
              <a:t>Retssikkerhed er et begreb, som anvendes til at karakterisere den retlige regulering, der skal sikre borgernes rettigheder. </a:t>
            </a:r>
          </a:p>
          <a:p>
            <a:pPr marL="0" indent="0">
              <a:buNone/>
            </a:pPr>
            <a:endParaRPr lang="da-DK" dirty="0">
              <a:solidFill>
                <a:schemeClr val="bg1"/>
              </a:solidFill>
            </a:endParaRPr>
          </a:p>
          <a:p>
            <a:pPr marL="0" indent="0">
              <a:buNone/>
            </a:pPr>
            <a:r>
              <a:rPr lang="da-DK" dirty="0">
                <a:solidFill>
                  <a:schemeClr val="bg1"/>
                </a:solidFill>
              </a:rPr>
              <a:t>Retssikkerhed er især vigtig på retsområder, hvor offentlige myndigheder tillægges beføjelser til at foretage indgreb i borgernes retsforhold, anvende magt eller til at kontrollere borgerne. </a:t>
            </a:r>
          </a:p>
          <a:p>
            <a:pPr marL="0" indent="0">
              <a:buNone/>
            </a:pPr>
            <a:endParaRPr lang="da-DK" dirty="0">
              <a:solidFill>
                <a:schemeClr val="bg1"/>
              </a:solidFill>
            </a:endParaRPr>
          </a:p>
          <a:p>
            <a:pPr marL="0" indent="0">
              <a:buNone/>
            </a:pPr>
            <a:r>
              <a:rPr lang="da-DK" dirty="0">
                <a:solidFill>
                  <a:schemeClr val="bg1"/>
                </a:solidFill>
              </a:rPr>
              <a:t>Anbringelser og adoption er et af de mest indgribende indgreb som myndighederne kan foretage. </a:t>
            </a:r>
          </a:p>
          <a:p>
            <a:pPr marL="0" indent="0">
              <a:buNone/>
            </a:pPr>
            <a:endParaRPr lang="da-DK" sz="2000" dirty="0">
              <a:solidFill>
                <a:schemeClr val="bg1"/>
              </a:solidFill>
            </a:endParaRPr>
          </a:p>
          <a:p>
            <a:pPr marL="0" indent="0">
              <a:buNone/>
            </a:pPr>
            <a:endParaRPr lang="da-DK" sz="2000" dirty="0">
              <a:solidFill>
                <a:schemeClr val="bg1"/>
              </a:solidFill>
            </a:endParaRPr>
          </a:p>
        </p:txBody>
      </p:sp>
      <p:sp>
        <p:nvSpPr>
          <p:cNvPr id="450" name="Rectangle 442">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1444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9" name="Rectangle 438">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el 1">
            <a:extLst>
              <a:ext uri="{FF2B5EF4-FFF2-40B4-BE49-F238E27FC236}">
                <a16:creationId xmlns:a16="http://schemas.microsoft.com/office/drawing/2014/main" id="{B4EACDDE-C5DC-C3A6-4778-98B6CC573664}"/>
              </a:ext>
            </a:extLst>
          </p:cNvPr>
          <p:cNvSpPr>
            <a:spLocks noGrp="1"/>
          </p:cNvSpPr>
          <p:nvPr>
            <p:ph type="title"/>
          </p:nvPr>
        </p:nvSpPr>
        <p:spPr>
          <a:xfrm>
            <a:off x="-115113" y="310978"/>
            <a:ext cx="11451807" cy="1613838"/>
          </a:xfrm>
        </p:spPr>
        <p:txBody>
          <a:bodyPr anchor="b">
            <a:normAutofit/>
          </a:bodyPr>
          <a:lstStyle/>
          <a:p>
            <a:pPr algn="r"/>
            <a:r>
              <a:rPr lang="da-DK" sz="3700" b="1" dirty="0">
                <a:solidFill>
                  <a:schemeClr val="bg1"/>
                </a:solidFill>
              </a:rPr>
              <a:t>Ankestyrelsens rolle ved fejl i sagsbehandlingen - Teorien</a:t>
            </a:r>
            <a:r>
              <a:rPr lang="da-DK" sz="3700" dirty="0">
                <a:solidFill>
                  <a:schemeClr val="bg1"/>
                </a:solidFill>
              </a:rPr>
              <a:t>	</a:t>
            </a:r>
          </a:p>
        </p:txBody>
      </p:sp>
      <p:cxnSp>
        <p:nvCxnSpPr>
          <p:cNvPr id="448" name="Straight Connector 440">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49" name="Pladsholder til indhold 2">
            <a:extLst>
              <a:ext uri="{FF2B5EF4-FFF2-40B4-BE49-F238E27FC236}">
                <a16:creationId xmlns:a16="http://schemas.microsoft.com/office/drawing/2014/main" id="{362A50EF-E768-33C3-67F4-291925ED3F54}"/>
              </a:ext>
            </a:extLst>
          </p:cNvPr>
          <p:cNvSpPr>
            <a:spLocks noGrp="1"/>
          </p:cNvSpPr>
          <p:nvPr>
            <p:ph idx="1"/>
          </p:nvPr>
        </p:nvSpPr>
        <p:spPr>
          <a:xfrm>
            <a:off x="1392667" y="2398957"/>
            <a:ext cx="9406666" cy="3526144"/>
          </a:xfrm>
        </p:spPr>
        <p:txBody>
          <a:bodyPr>
            <a:normAutofit fontScale="77500" lnSpcReduction="20000"/>
          </a:bodyPr>
          <a:lstStyle/>
          <a:p>
            <a:pPr marL="0" indent="0">
              <a:buNone/>
            </a:pPr>
            <a:r>
              <a:rPr lang="da-DK" sz="2000" b="1" dirty="0">
                <a:solidFill>
                  <a:schemeClr val="bg1"/>
                </a:solidFill>
              </a:rPr>
              <a:t>Ved fejl i sagsbehandlingen i kommunen eller i Børn og ungeudvalgets afgørelse;</a:t>
            </a:r>
          </a:p>
          <a:p>
            <a:pPr marL="0" indent="0">
              <a:buNone/>
            </a:pPr>
            <a:r>
              <a:rPr lang="da-DK" sz="2000" dirty="0">
                <a:solidFill>
                  <a:schemeClr val="bg1"/>
                </a:solidFill>
              </a:rPr>
              <a:t> Når ankestyrelsen behandler en klage, skal ankestyrelsen også vurdere overholdelse af regler generelt, er af væsentlig betydning for afgørelsens lovlighed og rigtighed. Eksempel;</a:t>
            </a:r>
          </a:p>
          <a:p>
            <a:pPr lvl="1"/>
            <a:r>
              <a:rPr lang="da-DK" sz="1600" dirty="0">
                <a:solidFill>
                  <a:schemeClr val="bg1"/>
                </a:solidFill>
              </a:rPr>
              <a:t>Partshøring </a:t>
            </a:r>
          </a:p>
          <a:p>
            <a:pPr lvl="1"/>
            <a:r>
              <a:rPr lang="da-DK" sz="1600" dirty="0">
                <a:solidFill>
                  <a:schemeClr val="bg1"/>
                </a:solidFill>
              </a:rPr>
              <a:t>Officialprincippet ( oplyse sag korrekt og tilstrækkeligt)</a:t>
            </a:r>
          </a:p>
          <a:p>
            <a:pPr lvl="1"/>
            <a:r>
              <a:rPr lang="da-DK" sz="1600" dirty="0">
                <a:solidFill>
                  <a:schemeClr val="bg1"/>
                </a:solidFill>
              </a:rPr>
              <a:t>Begrundelse </a:t>
            </a:r>
          </a:p>
          <a:p>
            <a:pPr marL="457200" lvl="1" indent="0">
              <a:buNone/>
            </a:pPr>
            <a:endParaRPr lang="da-DK" sz="1600" dirty="0">
              <a:solidFill>
                <a:schemeClr val="bg1"/>
              </a:solidFill>
            </a:endParaRPr>
          </a:p>
          <a:p>
            <a:pPr lvl="1"/>
            <a:r>
              <a:rPr lang="da-DK" sz="1600" dirty="0">
                <a:solidFill>
                  <a:schemeClr val="bg1"/>
                </a:solidFill>
              </a:rPr>
              <a:t>Børnefaglig undersøgelse</a:t>
            </a:r>
          </a:p>
          <a:p>
            <a:pPr lvl="1"/>
            <a:r>
              <a:rPr lang="da-DK" sz="1600" dirty="0">
                <a:solidFill>
                  <a:schemeClr val="bg1"/>
                </a:solidFill>
              </a:rPr>
              <a:t>Handleplaner </a:t>
            </a:r>
          </a:p>
          <a:p>
            <a:pPr lvl="1"/>
            <a:r>
              <a:rPr lang="da-DK" sz="1600" dirty="0">
                <a:solidFill>
                  <a:schemeClr val="bg1"/>
                </a:solidFill>
              </a:rPr>
              <a:t>Børnesamtale mm </a:t>
            </a:r>
          </a:p>
          <a:p>
            <a:pPr marL="457200" lvl="1" indent="0">
              <a:buNone/>
            </a:pPr>
            <a:endParaRPr lang="da-DK" sz="1600" dirty="0">
              <a:solidFill>
                <a:schemeClr val="bg1"/>
              </a:solidFill>
            </a:endParaRPr>
          </a:p>
          <a:p>
            <a:pPr marL="0" indent="0">
              <a:buNone/>
            </a:pPr>
            <a:r>
              <a:rPr lang="da-DK" sz="2000" dirty="0">
                <a:solidFill>
                  <a:schemeClr val="bg1"/>
                </a:solidFill>
              </a:rPr>
              <a:t>Overholder myndigheden ikke de regler, vil det </a:t>
            </a:r>
            <a:r>
              <a:rPr lang="da-DK" sz="2000" i="1" u="sng" dirty="0">
                <a:solidFill>
                  <a:schemeClr val="bg1"/>
                </a:solidFill>
              </a:rPr>
              <a:t>normalt </a:t>
            </a:r>
            <a:r>
              <a:rPr lang="da-DK" sz="2000" dirty="0">
                <a:solidFill>
                  <a:schemeClr val="bg1"/>
                </a:solidFill>
              </a:rPr>
              <a:t>medføre, at afgørelsen er ugyldig og derfor ikke skal gælde for borgeren</a:t>
            </a:r>
          </a:p>
          <a:p>
            <a:pPr marL="0" indent="0">
              <a:buNone/>
            </a:pPr>
            <a:r>
              <a:rPr lang="da-DK" sz="2000" dirty="0">
                <a:solidFill>
                  <a:schemeClr val="bg1"/>
                </a:solidFill>
              </a:rPr>
              <a:t>							</a:t>
            </a:r>
            <a:r>
              <a:rPr lang="da-DK" sz="1100" dirty="0">
                <a:solidFill>
                  <a:schemeClr val="bg1"/>
                </a:solidFill>
              </a:rPr>
              <a:t>Social- og ældreudvalget 									2021-22 SOU. Alm del – 									endeligt svar på spørgsmål 									460 offentligt</a:t>
            </a:r>
          </a:p>
        </p:txBody>
      </p:sp>
      <p:sp>
        <p:nvSpPr>
          <p:cNvPr id="450" name="Rectangle 442">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5849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9" name="Rectangle 438">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el 1">
            <a:extLst>
              <a:ext uri="{FF2B5EF4-FFF2-40B4-BE49-F238E27FC236}">
                <a16:creationId xmlns:a16="http://schemas.microsoft.com/office/drawing/2014/main" id="{B4EACDDE-C5DC-C3A6-4778-98B6CC573664}"/>
              </a:ext>
            </a:extLst>
          </p:cNvPr>
          <p:cNvSpPr>
            <a:spLocks noGrp="1"/>
          </p:cNvSpPr>
          <p:nvPr>
            <p:ph type="title"/>
          </p:nvPr>
        </p:nvSpPr>
        <p:spPr>
          <a:xfrm>
            <a:off x="-115112" y="310978"/>
            <a:ext cx="10914445" cy="1613838"/>
          </a:xfrm>
        </p:spPr>
        <p:txBody>
          <a:bodyPr anchor="b">
            <a:normAutofit/>
          </a:bodyPr>
          <a:lstStyle/>
          <a:p>
            <a:pPr algn="r"/>
            <a:r>
              <a:rPr lang="da-DK" sz="3700" b="1" dirty="0">
                <a:solidFill>
                  <a:schemeClr val="bg1"/>
                </a:solidFill>
              </a:rPr>
              <a:t>Ankestyrelsens rolle ved fejl i sagsbehandlingen - Praksis</a:t>
            </a:r>
            <a:endParaRPr lang="da-DK" sz="3700" dirty="0">
              <a:solidFill>
                <a:schemeClr val="bg1"/>
              </a:solidFill>
            </a:endParaRPr>
          </a:p>
        </p:txBody>
      </p:sp>
      <p:cxnSp>
        <p:nvCxnSpPr>
          <p:cNvPr id="448" name="Straight Connector 440">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49" name="Pladsholder til indhold 2">
            <a:extLst>
              <a:ext uri="{FF2B5EF4-FFF2-40B4-BE49-F238E27FC236}">
                <a16:creationId xmlns:a16="http://schemas.microsoft.com/office/drawing/2014/main" id="{362A50EF-E768-33C3-67F4-291925ED3F54}"/>
              </a:ext>
            </a:extLst>
          </p:cNvPr>
          <p:cNvSpPr>
            <a:spLocks noGrp="1"/>
          </p:cNvSpPr>
          <p:nvPr>
            <p:ph idx="1"/>
          </p:nvPr>
        </p:nvSpPr>
        <p:spPr>
          <a:xfrm>
            <a:off x="1392667" y="2398957"/>
            <a:ext cx="9406666" cy="3526144"/>
          </a:xfrm>
        </p:spPr>
        <p:txBody>
          <a:bodyPr>
            <a:normAutofit fontScale="92500" lnSpcReduction="10000"/>
          </a:bodyPr>
          <a:lstStyle/>
          <a:p>
            <a:r>
              <a:rPr lang="da-DK" sz="2000" dirty="0">
                <a:solidFill>
                  <a:schemeClr val="bg1"/>
                </a:solidFill>
              </a:rPr>
              <a:t>Ankestyrelsen er vilkårlige ved konstatering af sagsbehandlingsfejl </a:t>
            </a:r>
          </a:p>
          <a:p>
            <a:pPr lvl="1"/>
            <a:r>
              <a:rPr lang="da-DK" sz="1600" dirty="0">
                <a:solidFill>
                  <a:schemeClr val="bg1"/>
                </a:solidFill>
              </a:rPr>
              <a:t>Det er meget forskelligt i hvilket omfang  ankestyrelsen vægter/påtaler sagsbehandlingsfejl </a:t>
            </a:r>
          </a:p>
          <a:p>
            <a:pPr marL="457200" lvl="1" indent="0">
              <a:buNone/>
            </a:pPr>
            <a:endParaRPr lang="da-DK" sz="1600" dirty="0">
              <a:solidFill>
                <a:schemeClr val="bg1"/>
              </a:solidFill>
            </a:endParaRPr>
          </a:p>
          <a:p>
            <a:r>
              <a:rPr lang="da-DK" sz="2000" dirty="0">
                <a:solidFill>
                  <a:schemeClr val="bg1"/>
                </a:solidFill>
              </a:rPr>
              <a:t>Ankestyrelsens oplysningsgrundlag via kommunen </a:t>
            </a:r>
          </a:p>
          <a:p>
            <a:pPr lvl="1"/>
            <a:r>
              <a:rPr lang="da-DK" sz="1600" dirty="0">
                <a:solidFill>
                  <a:schemeClr val="bg1"/>
                </a:solidFill>
              </a:rPr>
              <a:t>Svært at gennemskue hvilke oplysninger og akter som ankestyrelsen har haft i betragtning  ved vurderingen af sagen </a:t>
            </a:r>
          </a:p>
          <a:p>
            <a:pPr lvl="1"/>
            <a:r>
              <a:rPr lang="da-DK" sz="1600" dirty="0">
                <a:solidFill>
                  <a:schemeClr val="bg1"/>
                </a:solidFill>
              </a:rPr>
              <a:t>Kommunen udvælger de akter som skal tilgå </a:t>
            </a:r>
            <a:r>
              <a:rPr lang="da-DK" sz="1600" dirty="0" err="1">
                <a:solidFill>
                  <a:schemeClr val="bg1"/>
                </a:solidFill>
              </a:rPr>
              <a:t>ankestyelsen</a:t>
            </a:r>
            <a:r>
              <a:rPr lang="da-DK" sz="1600" dirty="0">
                <a:solidFill>
                  <a:schemeClr val="bg1"/>
                </a:solidFill>
              </a:rPr>
              <a:t> ( kommunen undlader ofte akter til borgerens fordel) </a:t>
            </a:r>
          </a:p>
          <a:p>
            <a:r>
              <a:rPr lang="da-DK" sz="2000" dirty="0">
                <a:solidFill>
                  <a:schemeClr val="bg1"/>
                </a:solidFill>
              </a:rPr>
              <a:t>Ankestyrelsens manglende indgriben overfor alvorlige sagsbehandlingsfejl </a:t>
            </a:r>
          </a:p>
          <a:p>
            <a:pPr lvl="1"/>
            <a:r>
              <a:rPr lang="da-DK" sz="1600" dirty="0">
                <a:solidFill>
                  <a:schemeClr val="bg1"/>
                </a:solidFill>
              </a:rPr>
              <a:t>Generelt har kommunale sagsbehandlingsfejl INGEN juridiske konsekvenser </a:t>
            </a:r>
          </a:p>
          <a:p>
            <a:pPr lvl="1"/>
            <a:r>
              <a:rPr lang="da-DK" sz="1600" dirty="0">
                <a:solidFill>
                  <a:schemeClr val="bg1"/>
                </a:solidFill>
              </a:rPr>
              <a:t>Der ses igennem fingrene med alvorlige sagsbehandlingsfejl, herunder forskrifter som har karakter af retsgarantier</a:t>
            </a:r>
          </a:p>
          <a:p>
            <a:pPr marL="0" indent="0">
              <a:buNone/>
            </a:pPr>
            <a:r>
              <a:rPr lang="da-DK" sz="2000" dirty="0">
                <a:solidFill>
                  <a:schemeClr val="bg1"/>
                </a:solidFill>
              </a:rPr>
              <a:t>				</a:t>
            </a:r>
            <a:endParaRPr lang="da-DK" sz="1100" dirty="0">
              <a:solidFill>
                <a:schemeClr val="bg1"/>
              </a:solidFill>
            </a:endParaRPr>
          </a:p>
        </p:txBody>
      </p:sp>
      <p:sp>
        <p:nvSpPr>
          <p:cNvPr id="450" name="Rectangle 442">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7738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9" name="Rectangle 438">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el 1">
            <a:extLst>
              <a:ext uri="{FF2B5EF4-FFF2-40B4-BE49-F238E27FC236}">
                <a16:creationId xmlns:a16="http://schemas.microsoft.com/office/drawing/2014/main" id="{B4EACDDE-C5DC-C3A6-4778-98B6CC573664}"/>
              </a:ext>
            </a:extLst>
          </p:cNvPr>
          <p:cNvSpPr>
            <a:spLocks noGrp="1"/>
          </p:cNvSpPr>
          <p:nvPr>
            <p:ph type="title"/>
          </p:nvPr>
        </p:nvSpPr>
        <p:spPr>
          <a:xfrm>
            <a:off x="838200" y="669925"/>
            <a:ext cx="4508946" cy="1325563"/>
          </a:xfrm>
        </p:spPr>
        <p:txBody>
          <a:bodyPr anchor="b">
            <a:normAutofit/>
          </a:bodyPr>
          <a:lstStyle/>
          <a:p>
            <a:pPr algn="r"/>
            <a:r>
              <a:rPr lang="da-DK" sz="3700" b="1" dirty="0">
                <a:solidFill>
                  <a:schemeClr val="bg1"/>
                </a:solidFill>
              </a:rPr>
              <a:t>Praksis - Sandie  </a:t>
            </a:r>
            <a:r>
              <a:rPr lang="da-DK" sz="3700" dirty="0">
                <a:solidFill>
                  <a:schemeClr val="bg1"/>
                </a:solidFill>
              </a:rPr>
              <a:t>	</a:t>
            </a:r>
          </a:p>
        </p:txBody>
      </p:sp>
      <p:cxnSp>
        <p:nvCxnSpPr>
          <p:cNvPr id="448" name="Straight Connector 440">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49" name="Pladsholder til indhold 2">
            <a:extLst>
              <a:ext uri="{FF2B5EF4-FFF2-40B4-BE49-F238E27FC236}">
                <a16:creationId xmlns:a16="http://schemas.microsoft.com/office/drawing/2014/main" id="{362A50EF-E768-33C3-67F4-291925ED3F54}"/>
              </a:ext>
            </a:extLst>
          </p:cNvPr>
          <p:cNvSpPr>
            <a:spLocks noGrp="1"/>
          </p:cNvSpPr>
          <p:nvPr>
            <p:ph idx="1"/>
          </p:nvPr>
        </p:nvSpPr>
        <p:spPr>
          <a:xfrm>
            <a:off x="1392667" y="2398957"/>
            <a:ext cx="9406666" cy="3526144"/>
          </a:xfrm>
        </p:spPr>
        <p:txBody>
          <a:bodyPr>
            <a:normAutofit/>
          </a:bodyPr>
          <a:lstStyle/>
          <a:p>
            <a:r>
              <a:rPr lang="da-DK" sz="2000" dirty="0">
                <a:solidFill>
                  <a:schemeClr val="bg1"/>
                </a:solidFill>
              </a:rPr>
              <a:t>BU afgjorde sagen den 22 februar 2022 på baggrund af oplysningerne fra kommunen</a:t>
            </a:r>
          </a:p>
          <a:p>
            <a:r>
              <a:rPr lang="da-DK" sz="2000" dirty="0">
                <a:solidFill>
                  <a:schemeClr val="bg1"/>
                </a:solidFill>
              </a:rPr>
              <a:t>Behandlet i ankestyrelsen den 5 april 2022 </a:t>
            </a:r>
          </a:p>
          <a:p>
            <a:pPr marL="0" indent="0">
              <a:buNone/>
            </a:pPr>
            <a:r>
              <a:rPr lang="da-DK" sz="2000" dirty="0">
                <a:solidFill>
                  <a:schemeClr val="bg1"/>
                </a:solidFill>
              </a:rPr>
              <a:t>     Sandie gjorde særligt gældende, at;</a:t>
            </a:r>
          </a:p>
          <a:p>
            <a:pPr lvl="1"/>
            <a:r>
              <a:rPr lang="da-DK" sz="1600" dirty="0">
                <a:solidFill>
                  <a:schemeClr val="bg1"/>
                </a:solidFill>
              </a:rPr>
              <a:t>Fejl i de børnefaglige undersøgelse, herunder forkerte oplysninger og fordrejning af sagen</a:t>
            </a:r>
          </a:p>
          <a:p>
            <a:pPr lvl="1"/>
            <a:r>
              <a:rPr lang="da-DK" sz="1600" dirty="0">
                <a:solidFill>
                  <a:schemeClr val="bg1"/>
                </a:solidFill>
              </a:rPr>
              <a:t>Manglende overholdelse af proceskrav, herunder manglende partshøring </a:t>
            </a:r>
          </a:p>
          <a:p>
            <a:pPr lvl="1"/>
            <a:r>
              <a:rPr lang="da-DK" sz="1600" dirty="0">
                <a:solidFill>
                  <a:schemeClr val="bg1"/>
                </a:solidFill>
              </a:rPr>
              <a:t>Forkerte oplysninger generelt, herunder diagnoser som ikke findes. </a:t>
            </a:r>
          </a:p>
          <a:p>
            <a:pPr lvl="1"/>
            <a:r>
              <a:rPr lang="da-DK" sz="1600" dirty="0">
                <a:solidFill>
                  <a:schemeClr val="bg1"/>
                </a:solidFill>
              </a:rPr>
              <a:t>Ingen grundlag for </a:t>
            </a:r>
            <a:r>
              <a:rPr lang="da-DK" sz="1600" dirty="0" err="1">
                <a:solidFill>
                  <a:schemeClr val="bg1"/>
                </a:solidFill>
              </a:rPr>
              <a:t>anbringeldelse</a:t>
            </a:r>
            <a:endParaRPr lang="da-DK" sz="1600" dirty="0">
              <a:solidFill>
                <a:schemeClr val="bg1"/>
              </a:solidFill>
            </a:endParaRPr>
          </a:p>
          <a:p>
            <a:pPr marL="457200" lvl="1" indent="0">
              <a:buNone/>
            </a:pPr>
            <a:endParaRPr lang="da-DK" sz="1600" dirty="0">
              <a:solidFill>
                <a:schemeClr val="bg1"/>
              </a:solidFill>
            </a:endParaRPr>
          </a:p>
        </p:txBody>
      </p:sp>
      <p:sp>
        <p:nvSpPr>
          <p:cNvPr id="450" name="Rectangle 442">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2779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9" name="Rectangle 438">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el 1">
            <a:extLst>
              <a:ext uri="{FF2B5EF4-FFF2-40B4-BE49-F238E27FC236}">
                <a16:creationId xmlns:a16="http://schemas.microsoft.com/office/drawing/2014/main" id="{B4EACDDE-C5DC-C3A6-4778-98B6CC573664}"/>
              </a:ext>
            </a:extLst>
          </p:cNvPr>
          <p:cNvSpPr>
            <a:spLocks noGrp="1"/>
          </p:cNvSpPr>
          <p:nvPr>
            <p:ph type="title"/>
          </p:nvPr>
        </p:nvSpPr>
        <p:spPr>
          <a:xfrm>
            <a:off x="838200" y="669925"/>
            <a:ext cx="4946780" cy="1325563"/>
          </a:xfrm>
        </p:spPr>
        <p:txBody>
          <a:bodyPr anchor="b">
            <a:normAutofit/>
          </a:bodyPr>
          <a:lstStyle/>
          <a:p>
            <a:pPr algn="r"/>
            <a:r>
              <a:rPr lang="da-DK" sz="3700" b="1" dirty="0">
                <a:solidFill>
                  <a:schemeClr val="bg1"/>
                </a:solidFill>
              </a:rPr>
              <a:t>Praksis - Sandie </a:t>
            </a:r>
            <a:r>
              <a:rPr lang="da-DK" sz="3700" dirty="0">
                <a:solidFill>
                  <a:schemeClr val="bg1"/>
                </a:solidFill>
              </a:rPr>
              <a:t>	</a:t>
            </a:r>
          </a:p>
        </p:txBody>
      </p:sp>
      <p:cxnSp>
        <p:nvCxnSpPr>
          <p:cNvPr id="448" name="Straight Connector 440">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49" name="Pladsholder til indhold 2">
            <a:extLst>
              <a:ext uri="{FF2B5EF4-FFF2-40B4-BE49-F238E27FC236}">
                <a16:creationId xmlns:a16="http://schemas.microsoft.com/office/drawing/2014/main" id="{362A50EF-E768-33C3-67F4-291925ED3F54}"/>
              </a:ext>
            </a:extLst>
          </p:cNvPr>
          <p:cNvSpPr>
            <a:spLocks noGrp="1"/>
          </p:cNvSpPr>
          <p:nvPr>
            <p:ph idx="1"/>
          </p:nvPr>
        </p:nvSpPr>
        <p:spPr>
          <a:xfrm>
            <a:off x="1392667" y="2398957"/>
            <a:ext cx="9406666" cy="3526144"/>
          </a:xfrm>
        </p:spPr>
        <p:txBody>
          <a:bodyPr>
            <a:normAutofit/>
          </a:bodyPr>
          <a:lstStyle/>
          <a:p>
            <a:pPr marL="0" indent="0">
              <a:buNone/>
            </a:pPr>
            <a:r>
              <a:rPr lang="da-DK" sz="2000" b="1" dirty="0">
                <a:solidFill>
                  <a:schemeClr val="bg1"/>
                </a:solidFill>
              </a:rPr>
              <a:t>Ankestyrelsens bemærkninger til klagen;</a:t>
            </a:r>
          </a:p>
          <a:p>
            <a:pPr marL="0" indent="0">
              <a:buNone/>
            </a:pPr>
            <a:r>
              <a:rPr lang="da-DK" sz="2000" dirty="0">
                <a:solidFill>
                  <a:schemeClr val="bg1"/>
                </a:solidFill>
              </a:rPr>
              <a:t>”Advokat Jeanette Gjørret gør videre gældende, at sagen ikke er korrekt belyst, og at den ikke er forelagt børn og unge-udvalget på en objektiv og saglig måde. Advokaten gør også gældende, at sagen er påvirket af et modsætningsforhold mellem Sandie Hansen og afdelingslederen af familieafdelingen i Langeland Kommune. Advokaten gør opmærksom på, at advokaten derfor selv har fremsendt dokumenter til brug for sagens behandling i børn og unge-udvalget. </a:t>
            </a:r>
          </a:p>
          <a:p>
            <a:pPr marL="0" indent="0">
              <a:buNone/>
            </a:pPr>
            <a:r>
              <a:rPr lang="da-DK" sz="2000" b="1" dirty="0">
                <a:solidFill>
                  <a:schemeClr val="bg1"/>
                </a:solidFill>
              </a:rPr>
              <a:t>Vi skal gøre opmærksom på, at klage over kommunens sagsbehandling skal rettes til borgmesteren eller kommunalbestyrelsen i kommunen. </a:t>
            </a:r>
          </a:p>
          <a:p>
            <a:pPr marL="0" indent="0">
              <a:buNone/>
            </a:pPr>
            <a:r>
              <a:rPr lang="da-DK" sz="2000" dirty="0">
                <a:solidFill>
                  <a:schemeClr val="bg1"/>
                </a:solidFill>
              </a:rPr>
              <a:t>Vi vurderer, at sagen er tilstrækkelig belyst til, at vi kan træffe afgørelse om anbringelse uden for hjemmet på det foreliggende grundlag. ”</a:t>
            </a:r>
          </a:p>
        </p:txBody>
      </p:sp>
      <p:sp>
        <p:nvSpPr>
          <p:cNvPr id="450" name="Rectangle 442">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9196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9" name="Rectangle 438">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el 1">
            <a:extLst>
              <a:ext uri="{FF2B5EF4-FFF2-40B4-BE49-F238E27FC236}">
                <a16:creationId xmlns:a16="http://schemas.microsoft.com/office/drawing/2014/main" id="{B4EACDDE-C5DC-C3A6-4778-98B6CC573664}"/>
              </a:ext>
            </a:extLst>
          </p:cNvPr>
          <p:cNvSpPr>
            <a:spLocks noGrp="1"/>
          </p:cNvSpPr>
          <p:nvPr>
            <p:ph type="title"/>
          </p:nvPr>
        </p:nvSpPr>
        <p:spPr>
          <a:xfrm>
            <a:off x="838200" y="669925"/>
            <a:ext cx="4946780" cy="1325563"/>
          </a:xfrm>
        </p:spPr>
        <p:txBody>
          <a:bodyPr anchor="b">
            <a:normAutofit/>
          </a:bodyPr>
          <a:lstStyle/>
          <a:p>
            <a:pPr algn="r"/>
            <a:r>
              <a:rPr lang="da-DK" sz="3700" dirty="0">
                <a:solidFill>
                  <a:schemeClr val="bg1"/>
                </a:solidFill>
              </a:rPr>
              <a:t>	</a:t>
            </a:r>
          </a:p>
        </p:txBody>
      </p:sp>
      <p:cxnSp>
        <p:nvCxnSpPr>
          <p:cNvPr id="448" name="Straight Connector 440">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50" name="Rectangle 442">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ladsholder til indhold 5">
            <a:extLst>
              <a:ext uri="{FF2B5EF4-FFF2-40B4-BE49-F238E27FC236}">
                <a16:creationId xmlns:a16="http://schemas.microsoft.com/office/drawing/2014/main" id="{61E914B7-395B-3178-40E3-A06DD5158A98}"/>
              </a:ext>
            </a:extLst>
          </p:cNvPr>
          <p:cNvPicPr>
            <a:picLocks noGrp="1" noChangeAspect="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6059140" y="364715"/>
            <a:ext cx="5801784" cy="5329081"/>
          </a:xfrm>
          <a:prstGeom prst="rect">
            <a:avLst/>
          </a:prstGeom>
          <a:noFill/>
          <a:ln>
            <a:noFill/>
          </a:ln>
        </p:spPr>
      </p:pic>
      <p:pic>
        <p:nvPicPr>
          <p:cNvPr id="9" name="Billede 8">
            <a:extLst>
              <a:ext uri="{FF2B5EF4-FFF2-40B4-BE49-F238E27FC236}">
                <a16:creationId xmlns:a16="http://schemas.microsoft.com/office/drawing/2014/main" id="{8138BDF0-A333-5FAE-FE59-D8CCDC420555}"/>
              </a:ext>
            </a:extLst>
          </p:cNvPr>
          <p:cNvPicPr>
            <a:picLocks noChangeAspect="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82855" y="364715"/>
            <a:ext cx="5720548" cy="5406819"/>
          </a:xfrm>
          <a:prstGeom prst="rect">
            <a:avLst/>
          </a:prstGeom>
          <a:noFill/>
          <a:ln>
            <a:noFill/>
          </a:ln>
        </p:spPr>
      </p:pic>
    </p:spTree>
    <p:extLst>
      <p:ext uri="{BB962C8B-B14F-4D97-AF65-F5344CB8AC3E}">
        <p14:creationId xmlns:p14="http://schemas.microsoft.com/office/powerpoint/2010/main" val="3574335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9" name="Rectangle 438">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el 1">
            <a:extLst>
              <a:ext uri="{FF2B5EF4-FFF2-40B4-BE49-F238E27FC236}">
                <a16:creationId xmlns:a16="http://schemas.microsoft.com/office/drawing/2014/main" id="{B4EACDDE-C5DC-C3A6-4778-98B6CC573664}"/>
              </a:ext>
            </a:extLst>
          </p:cNvPr>
          <p:cNvSpPr>
            <a:spLocks noGrp="1"/>
          </p:cNvSpPr>
          <p:nvPr>
            <p:ph type="title"/>
          </p:nvPr>
        </p:nvSpPr>
        <p:spPr>
          <a:xfrm>
            <a:off x="838200" y="669925"/>
            <a:ext cx="4946780" cy="1325563"/>
          </a:xfrm>
        </p:spPr>
        <p:txBody>
          <a:bodyPr anchor="b">
            <a:normAutofit/>
          </a:bodyPr>
          <a:lstStyle/>
          <a:p>
            <a:pPr algn="r"/>
            <a:r>
              <a:rPr lang="da-DK" sz="3700" dirty="0">
                <a:solidFill>
                  <a:schemeClr val="bg1"/>
                </a:solidFill>
              </a:rPr>
              <a:t>	</a:t>
            </a:r>
          </a:p>
        </p:txBody>
      </p:sp>
      <p:cxnSp>
        <p:nvCxnSpPr>
          <p:cNvPr id="448" name="Straight Connector 440">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50" name="Rectangle 442">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dsholder til indhold 4">
            <a:extLst>
              <a:ext uri="{FF2B5EF4-FFF2-40B4-BE49-F238E27FC236}">
                <a16:creationId xmlns:a16="http://schemas.microsoft.com/office/drawing/2014/main" id="{8E81BE11-F9DB-E07E-4277-463FE2274488}"/>
              </a:ext>
            </a:extLst>
          </p:cNvPr>
          <p:cNvPicPr>
            <a:picLocks noGrp="1" noChangeAspect="1"/>
          </p:cNvPicPr>
          <p:nvPr>
            <p:ph idx="1"/>
          </p:nvPr>
        </p:nvPicPr>
        <p:blipFill>
          <a:blip r:embed="rId2" r:link="rId3">
            <a:extLst>
              <a:ext uri="{28A0092B-C50C-407E-A947-70E740481C1C}">
                <a14:useLocalDpi xmlns:a14="http://schemas.microsoft.com/office/drawing/2010/main" val="0"/>
              </a:ext>
            </a:extLst>
          </a:blip>
          <a:srcRect/>
          <a:stretch>
            <a:fillRect/>
          </a:stretch>
        </p:blipFill>
        <p:spPr bwMode="auto">
          <a:xfrm>
            <a:off x="228187" y="388589"/>
            <a:ext cx="7146007" cy="5799483"/>
          </a:xfrm>
          <a:prstGeom prst="rect">
            <a:avLst/>
          </a:prstGeom>
          <a:noFill/>
          <a:ln>
            <a:noFill/>
          </a:ln>
        </p:spPr>
      </p:pic>
      <p:pic>
        <p:nvPicPr>
          <p:cNvPr id="7" name="Billede 6">
            <a:extLst>
              <a:ext uri="{FF2B5EF4-FFF2-40B4-BE49-F238E27FC236}">
                <a16:creationId xmlns:a16="http://schemas.microsoft.com/office/drawing/2014/main" id="{B3768F03-3BA2-E6E8-1FBA-A546A32DECA2}"/>
              </a:ext>
            </a:extLst>
          </p:cNvPr>
          <p:cNvPicPr>
            <a:picLocks noChangeAspect="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5473352" y="388589"/>
            <a:ext cx="6592438" cy="5799483"/>
          </a:xfrm>
          <a:prstGeom prst="rect">
            <a:avLst/>
          </a:prstGeom>
          <a:noFill/>
          <a:ln>
            <a:noFill/>
          </a:ln>
        </p:spPr>
      </p:pic>
    </p:spTree>
    <p:extLst>
      <p:ext uri="{BB962C8B-B14F-4D97-AF65-F5344CB8AC3E}">
        <p14:creationId xmlns:p14="http://schemas.microsoft.com/office/powerpoint/2010/main" val="2107617729"/>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9508caa-0c1a-4e84-9b06-8c21f14af4ed">
      <Terms xmlns="http://schemas.microsoft.com/office/infopath/2007/PartnerControls"/>
    </lcf76f155ced4ddcb4097134ff3c332f>
    <TaxCatchAll xmlns="bc065248-47bd-4409-acb6-e49b3a0828d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1BA4D7C2BB5EDA41879ED8F6966A9394" ma:contentTypeVersion="22" ma:contentTypeDescription="Opret et nyt dokument." ma:contentTypeScope="" ma:versionID="97fa9ecb1b10d77572f3bcb75a401cc2">
  <xsd:schema xmlns:xsd="http://www.w3.org/2001/XMLSchema" xmlns:xs="http://www.w3.org/2001/XMLSchema" xmlns:p="http://schemas.microsoft.com/office/2006/metadata/properties" xmlns:ns2="bc065248-47bd-4409-acb6-e49b3a0828db" xmlns:ns3="b9508caa-0c1a-4e84-9b06-8c21f14af4ed" targetNamespace="http://schemas.microsoft.com/office/2006/metadata/properties" ma:root="true" ma:fieldsID="2d5a8ae4d4778ee1dd8140f3cbc5a771" ns2:_="" ns3:_="">
    <xsd:import namespace="bc065248-47bd-4409-acb6-e49b3a0828db"/>
    <xsd:import namespace="b9508caa-0c1a-4e84-9b06-8c21f14af4ed"/>
    <xsd:element name="properties">
      <xsd:complexType>
        <xsd:sequence>
          <xsd:element name="documentManagement">
            <xsd:complexType>
              <xsd:all>
                <xsd:element ref="ns2:SharedWithUsers" minOccurs="0"/>
                <xsd:element ref="ns2:SharingHintHash"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065248-47bd-4409-acb6-e49b3a0828db" elementFormDefault="qualified">
    <xsd:import namespace="http://schemas.microsoft.com/office/2006/documentManagement/types"/>
    <xsd:import namespace="http://schemas.microsoft.com/office/infopath/2007/PartnerControls"/>
    <xsd:element name="SharedWithUsers" ma:index="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Hashværdi for deling" ma:internalName="SharingHintHash" ma:readOnly="true">
      <xsd:simpleType>
        <xsd:restriction base="dms:Text"/>
      </xsd:simpleType>
    </xsd:element>
    <xsd:element name="SharedWithDetails" ma:index="10" nillable="true" ma:displayName="Delt med detaljer" ma:internalName="SharedWithDetails" ma:readOnly="true">
      <xsd:simpleType>
        <xsd:restriction base="dms:Note">
          <xsd:maxLength value="255"/>
        </xsd:restriction>
      </xsd:simpleType>
    </xsd:element>
    <xsd:element name="LastSharedByUser" ma:index="11" nillable="true" ma:displayName="Sidst delt efter bruger" ma:description="" ma:internalName="LastSharedByUser" ma:readOnly="true">
      <xsd:simpleType>
        <xsd:restriction base="dms:Note">
          <xsd:maxLength value="255"/>
        </xsd:restriction>
      </xsd:simpleType>
    </xsd:element>
    <xsd:element name="LastSharedByTime" ma:index="12" nillable="true" ma:displayName="Sidst delt efter tid" ma:description="" ma:internalName="LastSharedByTime" ma:readOnly="true">
      <xsd:simpleType>
        <xsd:restriction base="dms:DateTime"/>
      </xsd:simpleType>
    </xsd:element>
    <xsd:element name="TaxCatchAll" ma:index="26" nillable="true" ma:displayName="Taxonomy Catch All Column" ma:hidden="true" ma:list="{c99f1f80-e558-4e89-a237-616289b42d22}" ma:internalName="TaxCatchAll" ma:showField="CatchAllData" ma:web="bc065248-47bd-4409-acb6-e49b3a0828d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9508caa-0c1a-4e84-9b06-8c21f14af4ed"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AutoTags" ma:index="15" nillable="true" ma:displayName="MediaServiceAutoTags" ma:description=""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MediaServic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Billedmærker" ma:readOnly="false" ma:fieldId="{5cf76f15-5ced-4ddc-b409-7134ff3c332f}" ma:taxonomyMulti="true" ma:sspId="ce4e6408-605f-4584-a91b-590b547a9d9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4202012-9F6F-49DD-BC74-E761BA74A734}">
  <ds:schemaRefs>
    <ds:schemaRef ds:uri="http://schemas.microsoft.com/office/2006/metadata/properties"/>
    <ds:schemaRef ds:uri="http://schemas.microsoft.com/office/infopath/2007/PartnerControls"/>
    <ds:schemaRef ds:uri="b9508caa-0c1a-4e84-9b06-8c21f14af4ed"/>
    <ds:schemaRef ds:uri="bc065248-47bd-4409-acb6-e49b3a0828db"/>
  </ds:schemaRefs>
</ds:datastoreItem>
</file>

<file path=customXml/itemProps2.xml><?xml version="1.0" encoding="utf-8"?>
<ds:datastoreItem xmlns:ds="http://schemas.openxmlformats.org/officeDocument/2006/customXml" ds:itemID="{446F5E16-7592-40E0-9897-213442BBAF78}">
  <ds:schemaRefs>
    <ds:schemaRef ds:uri="http://schemas.microsoft.com/sharepoint/v3/contenttype/forms"/>
  </ds:schemaRefs>
</ds:datastoreItem>
</file>

<file path=customXml/itemProps3.xml><?xml version="1.0" encoding="utf-8"?>
<ds:datastoreItem xmlns:ds="http://schemas.openxmlformats.org/officeDocument/2006/customXml" ds:itemID="{27035EA1-D354-44B6-9AD5-80AA623D23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065248-47bd-4409-acb6-e49b3a0828db"/>
    <ds:schemaRef ds:uri="b9508caa-0c1a-4e84-9b06-8c21f14af4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2707</TotalTime>
  <Words>2097</Words>
  <Application>Microsoft Office PowerPoint</Application>
  <PresentationFormat>Widescreen</PresentationFormat>
  <Paragraphs>130</Paragraphs>
  <Slides>19</Slides>
  <Notes>0</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19</vt:i4>
      </vt:variant>
    </vt:vector>
  </HeadingPairs>
  <TitlesOfParts>
    <vt:vector size="25" baseType="lpstr">
      <vt:lpstr>Arial</vt:lpstr>
      <vt:lpstr>Calibri</vt:lpstr>
      <vt:lpstr>Calibri Light</vt:lpstr>
      <vt:lpstr>Open Sans</vt:lpstr>
      <vt:lpstr>Questa-Regular</vt:lpstr>
      <vt:lpstr>Office-tema</vt:lpstr>
      <vt:lpstr>JEANETTE GJØRRET</vt:lpstr>
      <vt:lpstr>Ankestyrelses rolle i anbringelsessager    </vt:lpstr>
      <vt:lpstr>RETSSIKKERHED  </vt:lpstr>
      <vt:lpstr>Ankestyrelsens rolle ved fejl i sagsbehandlingen - Teorien </vt:lpstr>
      <vt:lpstr>Ankestyrelsens rolle ved fejl i sagsbehandlingen - Praksis</vt:lpstr>
      <vt:lpstr>Praksis - Sandie   </vt:lpstr>
      <vt:lpstr>Praksis - Sandie  </vt:lpstr>
      <vt:lpstr> </vt:lpstr>
      <vt:lpstr> </vt:lpstr>
      <vt:lpstr>Ankestyrelsen rejser tilsynssag </vt:lpstr>
      <vt:lpstr>Retssikkerhedsmæssige udfordringer v. psykologiske vurderinger </vt:lpstr>
      <vt:lpstr>Prøvelse af forældrekompetenceundersøgelse </vt:lpstr>
      <vt:lpstr>Psykolognævnet </vt:lpstr>
      <vt:lpstr>Eksempel - Maria og Mathias (adoption)  </vt:lpstr>
      <vt:lpstr>Eksempel  - Maria og Mathias  </vt:lpstr>
      <vt:lpstr>Interne notater fra den børnesagkyndige </vt:lpstr>
      <vt:lpstr>Internt notat fra den børnesagkyndige </vt:lpstr>
      <vt:lpstr>Psykologerklæringer / råmateriale   </vt:lpstr>
      <vt:lpstr>Eksempel på vilkårlighed i Ankestyrelsen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Hamza Tumbul</dc:title>
  <dc:creator>Hamza Tumbul</dc:creator>
  <cp:lastModifiedBy>Susanne Munck</cp:lastModifiedBy>
  <cp:revision>10</cp:revision>
  <dcterms:created xsi:type="dcterms:W3CDTF">2023-02-16T13:41:38Z</dcterms:created>
  <dcterms:modified xsi:type="dcterms:W3CDTF">2024-01-20T15:10:11Z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0x0101001BA4D7C2BB5EDA41879ED8F6966A9394</vt:lpwstr>
  </property>
</Properties>
</file>