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4" r:id="rId7"/>
    <p:sldId id="266" r:id="rId8"/>
    <p:sldId id="268" r:id="rId9"/>
    <p:sldId id="270" r:id="rId10"/>
    <p:sldId id="272" r:id="rId11"/>
    <p:sldId id="280" r:id="rId12"/>
    <p:sldId id="297" r:id="rId13"/>
    <p:sldId id="281" r:id="rId14"/>
    <p:sldId id="293" r:id="rId15"/>
    <p:sldId id="295" r:id="rId16"/>
  </p:sldIdLst>
  <p:sldSz cx="12192000" cy="6858000"/>
  <p:notesSz cx="6888163" cy="100203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55134D-1F01-4EBA-88FB-19F676AA76B8}" v="2" dt="2021-10-28T05:44:09.4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sanne Munck" userId="f004ccb82abfffc2" providerId="LiveId" clId="{B355134D-1F01-4EBA-88FB-19F676AA76B8}"/>
    <pc:docChg chg="undo custSel addSld delSld modSld">
      <pc:chgData name="Susanne Munck" userId="f004ccb82abfffc2" providerId="LiveId" clId="{B355134D-1F01-4EBA-88FB-19F676AA76B8}" dt="2021-10-28T05:45:50.251" v="533" actId="20577"/>
      <pc:docMkLst>
        <pc:docMk/>
      </pc:docMkLst>
      <pc:sldChg chg="modSp mod">
        <pc:chgData name="Susanne Munck" userId="f004ccb82abfffc2" providerId="LiveId" clId="{B355134D-1F01-4EBA-88FB-19F676AA76B8}" dt="2021-10-28T04:33:54.086" v="0" actId="20577"/>
        <pc:sldMkLst>
          <pc:docMk/>
          <pc:sldMk cId="2363675687" sldId="256"/>
        </pc:sldMkLst>
        <pc:spChg chg="mod">
          <ac:chgData name="Susanne Munck" userId="f004ccb82abfffc2" providerId="LiveId" clId="{B355134D-1F01-4EBA-88FB-19F676AA76B8}" dt="2021-10-28T04:33:54.086" v="0" actId="20577"/>
          <ac:spMkLst>
            <pc:docMk/>
            <pc:sldMk cId="2363675687" sldId="256"/>
            <ac:spMk id="9" creationId="{9C1071FD-9A19-46A1-BB63-11A8EAA42871}"/>
          </ac:spMkLst>
        </pc:spChg>
      </pc:sldChg>
      <pc:sldChg chg="modSp mod">
        <pc:chgData name="Susanne Munck" userId="f004ccb82abfffc2" providerId="LiveId" clId="{B355134D-1F01-4EBA-88FB-19F676AA76B8}" dt="2021-10-28T04:36:09.408" v="5" actId="255"/>
        <pc:sldMkLst>
          <pc:docMk/>
          <pc:sldMk cId="2622693528" sldId="272"/>
        </pc:sldMkLst>
        <pc:spChg chg="mod">
          <ac:chgData name="Susanne Munck" userId="f004ccb82abfffc2" providerId="LiveId" clId="{B355134D-1F01-4EBA-88FB-19F676AA76B8}" dt="2021-10-28T04:36:09.408" v="5" actId="255"/>
          <ac:spMkLst>
            <pc:docMk/>
            <pc:sldMk cId="2622693528" sldId="272"/>
            <ac:spMk id="9" creationId="{9C1071FD-9A19-46A1-BB63-11A8EAA42871}"/>
          </ac:spMkLst>
        </pc:spChg>
      </pc:sldChg>
      <pc:sldChg chg="del">
        <pc:chgData name="Susanne Munck" userId="f004ccb82abfffc2" providerId="LiveId" clId="{B355134D-1F01-4EBA-88FB-19F676AA76B8}" dt="2021-10-28T05:12:25.095" v="17" actId="2696"/>
        <pc:sldMkLst>
          <pc:docMk/>
          <pc:sldMk cId="1809580103" sldId="276"/>
        </pc:sldMkLst>
      </pc:sldChg>
      <pc:sldChg chg="modSp mod">
        <pc:chgData name="Susanne Munck" userId="f004ccb82abfffc2" providerId="LiveId" clId="{B355134D-1F01-4EBA-88FB-19F676AA76B8}" dt="2021-10-28T05:18:49.010" v="89" actId="27636"/>
        <pc:sldMkLst>
          <pc:docMk/>
          <pc:sldMk cId="754394400" sldId="281"/>
        </pc:sldMkLst>
        <pc:spChg chg="mod">
          <ac:chgData name="Susanne Munck" userId="f004ccb82abfffc2" providerId="LiveId" clId="{B355134D-1F01-4EBA-88FB-19F676AA76B8}" dt="2021-10-28T05:18:49.010" v="89" actId="27636"/>
          <ac:spMkLst>
            <pc:docMk/>
            <pc:sldMk cId="754394400" sldId="281"/>
            <ac:spMk id="9" creationId="{9C1071FD-9A19-46A1-BB63-11A8EAA42871}"/>
          </ac:spMkLst>
        </pc:spChg>
      </pc:sldChg>
      <pc:sldChg chg="del">
        <pc:chgData name="Susanne Munck" userId="f004ccb82abfffc2" providerId="LiveId" clId="{B355134D-1F01-4EBA-88FB-19F676AA76B8}" dt="2021-10-28T05:14:04.454" v="29" actId="2696"/>
        <pc:sldMkLst>
          <pc:docMk/>
          <pc:sldMk cId="3169823373" sldId="283"/>
        </pc:sldMkLst>
      </pc:sldChg>
      <pc:sldChg chg="del">
        <pc:chgData name="Susanne Munck" userId="f004ccb82abfffc2" providerId="LiveId" clId="{B355134D-1F01-4EBA-88FB-19F676AA76B8}" dt="2021-10-28T05:15:45.712" v="49" actId="2696"/>
        <pc:sldMkLst>
          <pc:docMk/>
          <pc:sldMk cId="3678946763" sldId="285"/>
        </pc:sldMkLst>
      </pc:sldChg>
      <pc:sldChg chg="del">
        <pc:chgData name="Susanne Munck" userId="f004ccb82abfffc2" providerId="LiveId" clId="{B355134D-1F01-4EBA-88FB-19F676AA76B8}" dt="2021-10-28T05:17:52.728" v="76" actId="2696"/>
        <pc:sldMkLst>
          <pc:docMk/>
          <pc:sldMk cId="1412802640" sldId="287"/>
        </pc:sldMkLst>
      </pc:sldChg>
      <pc:sldChg chg="del">
        <pc:chgData name="Susanne Munck" userId="f004ccb82abfffc2" providerId="LiveId" clId="{B355134D-1F01-4EBA-88FB-19F676AA76B8}" dt="2021-10-28T05:18:55.375" v="90" actId="2696"/>
        <pc:sldMkLst>
          <pc:docMk/>
          <pc:sldMk cId="1796147366" sldId="291"/>
        </pc:sldMkLst>
      </pc:sldChg>
      <pc:sldChg chg="new del">
        <pc:chgData name="Susanne Munck" userId="f004ccb82abfffc2" providerId="LiveId" clId="{B355134D-1F01-4EBA-88FB-19F676AA76B8}" dt="2021-10-28T05:42:52.281" v="92" actId="680"/>
        <pc:sldMkLst>
          <pc:docMk/>
          <pc:sldMk cId="2701346869" sldId="296"/>
        </pc:sldMkLst>
      </pc:sldChg>
      <pc:sldChg chg="new del">
        <pc:chgData name="Susanne Munck" userId="f004ccb82abfffc2" providerId="LiveId" clId="{B355134D-1F01-4EBA-88FB-19F676AA76B8}" dt="2021-10-28T05:43:11.130" v="95" actId="2696"/>
        <pc:sldMkLst>
          <pc:docMk/>
          <pc:sldMk cId="3404580794" sldId="296"/>
        </pc:sldMkLst>
      </pc:sldChg>
      <pc:sldChg chg="modSp add mod">
        <pc:chgData name="Susanne Munck" userId="f004ccb82abfffc2" providerId="LiveId" clId="{B355134D-1F01-4EBA-88FB-19F676AA76B8}" dt="2021-10-28T05:45:50.251" v="533" actId="20577"/>
        <pc:sldMkLst>
          <pc:docMk/>
          <pc:sldMk cId="1541990339" sldId="297"/>
        </pc:sldMkLst>
        <pc:spChg chg="mod">
          <ac:chgData name="Susanne Munck" userId="f004ccb82abfffc2" providerId="LiveId" clId="{B355134D-1F01-4EBA-88FB-19F676AA76B8}" dt="2021-10-28T05:45:50.251" v="533" actId="20577"/>
          <ac:spMkLst>
            <pc:docMk/>
            <pc:sldMk cId="1541990339" sldId="297"/>
            <ac:spMk id="9" creationId="{9C1071FD-9A19-46A1-BB63-11A8EAA4287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1082C2-3A1E-4062-A8CE-5F8F10B6692B}"/>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87934958-1B98-4E18-A9F7-F3A03F31BD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7D357F73-A7C9-4674-A93A-F41E84F98240}"/>
              </a:ext>
            </a:extLst>
          </p:cNvPr>
          <p:cNvSpPr>
            <a:spLocks noGrp="1"/>
          </p:cNvSpPr>
          <p:nvPr>
            <p:ph type="dt" sz="half" idx="10"/>
          </p:nvPr>
        </p:nvSpPr>
        <p:spPr/>
        <p:txBody>
          <a:bodyPr/>
          <a:lstStyle/>
          <a:p>
            <a:fld id="{726CDB58-EA68-4586-BA16-B9063F45AF96}" type="datetimeFigureOut">
              <a:rPr lang="da-DK" smtClean="0"/>
              <a:t>28-10-2021</a:t>
            </a:fld>
            <a:endParaRPr lang="da-DK"/>
          </a:p>
        </p:txBody>
      </p:sp>
      <p:sp>
        <p:nvSpPr>
          <p:cNvPr id="5" name="Pladsholder til sidefod 4">
            <a:extLst>
              <a:ext uri="{FF2B5EF4-FFF2-40B4-BE49-F238E27FC236}">
                <a16:creationId xmlns:a16="http://schemas.microsoft.com/office/drawing/2014/main" id="{E439FBB6-7EC0-4AF4-B15B-AFBF0BB6029D}"/>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51D5B21B-1C03-44D6-9FE3-EF86A842B108}"/>
              </a:ext>
            </a:extLst>
          </p:cNvPr>
          <p:cNvSpPr>
            <a:spLocks noGrp="1"/>
          </p:cNvSpPr>
          <p:nvPr>
            <p:ph type="sldNum" sz="quarter" idx="12"/>
          </p:nvPr>
        </p:nvSpPr>
        <p:spPr/>
        <p:txBody>
          <a:bodyPr/>
          <a:lstStyle/>
          <a:p>
            <a:fld id="{1792F534-679D-4716-B0BE-FF24725BA4E3}" type="slidenum">
              <a:rPr lang="da-DK" smtClean="0"/>
              <a:t>‹nr.›</a:t>
            </a:fld>
            <a:endParaRPr lang="da-DK"/>
          </a:p>
        </p:txBody>
      </p:sp>
    </p:spTree>
    <p:extLst>
      <p:ext uri="{BB962C8B-B14F-4D97-AF65-F5344CB8AC3E}">
        <p14:creationId xmlns:p14="http://schemas.microsoft.com/office/powerpoint/2010/main" val="3377545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49CA4B-7602-4603-812D-C6CFFF993777}"/>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565B3FD4-B811-4959-90F5-3D7D1F9D2872}"/>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BBFD2380-0C4E-4010-A9FD-66E6A44AEA4F}"/>
              </a:ext>
            </a:extLst>
          </p:cNvPr>
          <p:cNvSpPr>
            <a:spLocks noGrp="1"/>
          </p:cNvSpPr>
          <p:nvPr>
            <p:ph type="dt" sz="half" idx="10"/>
          </p:nvPr>
        </p:nvSpPr>
        <p:spPr/>
        <p:txBody>
          <a:bodyPr/>
          <a:lstStyle/>
          <a:p>
            <a:fld id="{726CDB58-EA68-4586-BA16-B9063F45AF96}" type="datetimeFigureOut">
              <a:rPr lang="da-DK" smtClean="0"/>
              <a:t>28-10-2021</a:t>
            </a:fld>
            <a:endParaRPr lang="da-DK"/>
          </a:p>
        </p:txBody>
      </p:sp>
      <p:sp>
        <p:nvSpPr>
          <p:cNvPr id="5" name="Pladsholder til sidefod 4">
            <a:extLst>
              <a:ext uri="{FF2B5EF4-FFF2-40B4-BE49-F238E27FC236}">
                <a16:creationId xmlns:a16="http://schemas.microsoft.com/office/drawing/2014/main" id="{20D48112-7AE0-4A15-9E3F-C116392EAA83}"/>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EE46A648-1A2F-4511-9AE2-FC244727B49F}"/>
              </a:ext>
            </a:extLst>
          </p:cNvPr>
          <p:cNvSpPr>
            <a:spLocks noGrp="1"/>
          </p:cNvSpPr>
          <p:nvPr>
            <p:ph type="sldNum" sz="quarter" idx="12"/>
          </p:nvPr>
        </p:nvSpPr>
        <p:spPr/>
        <p:txBody>
          <a:bodyPr/>
          <a:lstStyle/>
          <a:p>
            <a:fld id="{1792F534-679D-4716-B0BE-FF24725BA4E3}" type="slidenum">
              <a:rPr lang="da-DK" smtClean="0"/>
              <a:t>‹nr.›</a:t>
            </a:fld>
            <a:endParaRPr lang="da-DK"/>
          </a:p>
        </p:txBody>
      </p:sp>
    </p:spTree>
    <p:extLst>
      <p:ext uri="{BB962C8B-B14F-4D97-AF65-F5344CB8AC3E}">
        <p14:creationId xmlns:p14="http://schemas.microsoft.com/office/powerpoint/2010/main" val="3848954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3BCABBA6-63D0-41BE-8738-723F756D0F57}"/>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548174C7-6208-41EF-8F76-58257F4FCBF8}"/>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3A6FFA2A-6CF7-4D2A-B856-2A3DD3B48E80}"/>
              </a:ext>
            </a:extLst>
          </p:cNvPr>
          <p:cNvSpPr>
            <a:spLocks noGrp="1"/>
          </p:cNvSpPr>
          <p:nvPr>
            <p:ph type="dt" sz="half" idx="10"/>
          </p:nvPr>
        </p:nvSpPr>
        <p:spPr/>
        <p:txBody>
          <a:bodyPr/>
          <a:lstStyle/>
          <a:p>
            <a:fld id="{726CDB58-EA68-4586-BA16-B9063F45AF96}" type="datetimeFigureOut">
              <a:rPr lang="da-DK" smtClean="0"/>
              <a:t>28-10-2021</a:t>
            </a:fld>
            <a:endParaRPr lang="da-DK"/>
          </a:p>
        </p:txBody>
      </p:sp>
      <p:sp>
        <p:nvSpPr>
          <p:cNvPr id="5" name="Pladsholder til sidefod 4">
            <a:extLst>
              <a:ext uri="{FF2B5EF4-FFF2-40B4-BE49-F238E27FC236}">
                <a16:creationId xmlns:a16="http://schemas.microsoft.com/office/drawing/2014/main" id="{058FFC70-CDBB-44CB-A35C-FCA9295088F8}"/>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1B7A594A-0798-48C2-83C9-85AB51D1689A}"/>
              </a:ext>
            </a:extLst>
          </p:cNvPr>
          <p:cNvSpPr>
            <a:spLocks noGrp="1"/>
          </p:cNvSpPr>
          <p:nvPr>
            <p:ph type="sldNum" sz="quarter" idx="12"/>
          </p:nvPr>
        </p:nvSpPr>
        <p:spPr/>
        <p:txBody>
          <a:bodyPr/>
          <a:lstStyle/>
          <a:p>
            <a:fld id="{1792F534-679D-4716-B0BE-FF24725BA4E3}" type="slidenum">
              <a:rPr lang="da-DK" smtClean="0"/>
              <a:t>‹nr.›</a:t>
            </a:fld>
            <a:endParaRPr lang="da-DK"/>
          </a:p>
        </p:txBody>
      </p:sp>
    </p:spTree>
    <p:extLst>
      <p:ext uri="{BB962C8B-B14F-4D97-AF65-F5344CB8AC3E}">
        <p14:creationId xmlns:p14="http://schemas.microsoft.com/office/powerpoint/2010/main" val="3226714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8DA990-4578-4173-9411-6471E57467FF}"/>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644A028E-1C67-4F9D-AEA0-6878641DFD6C}"/>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E2ADC76C-513F-472A-9950-73805659BD3B}"/>
              </a:ext>
            </a:extLst>
          </p:cNvPr>
          <p:cNvSpPr>
            <a:spLocks noGrp="1"/>
          </p:cNvSpPr>
          <p:nvPr>
            <p:ph type="dt" sz="half" idx="10"/>
          </p:nvPr>
        </p:nvSpPr>
        <p:spPr/>
        <p:txBody>
          <a:bodyPr/>
          <a:lstStyle/>
          <a:p>
            <a:fld id="{726CDB58-EA68-4586-BA16-B9063F45AF96}" type="datetimeFigureOut">
              <a:rPr lang="da-DK" smtClean="0"/>
              <a:t>28-10-2021</a:t>
            </a:fld>
            <a:endParaRPr lang="da-DK"/>
          </a:p>
        </p:txBody>
      </p:sp>
      <p:sp>
        <p:nvSpPr>
          <p:cNvPr id="5" name="Pladsholder til sidefod 4">
            <a:extLst>
              <a:ext uri="{FF2B5EF4-FFF2-40B4-BE49-F238E27FC236}">
                <a16:creationId xmlns:a16="http://schemas.microsoft.com/office/drawing/2014/main" id="{4B22146A-2E30-4A5B-B264-75E45BBD41E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01CD2B73-1A6A-4790-A253-60E5FEA35A97}"/>
              </a:ext>
            </a:extLst>
          </p:cNvPr>
          <p:cNvSpPr>
            <a:spLocks noGrp="1"/>
          </p:cNvSpPr>
          <p:nvPr>
            <p:ph type="sldNum" sz="quarter" idx="12"/>
          </p:nvPr>
        </p:nvSpPr>
        <p:spPr/>
        <p:txBody>
          <a:bodyPr/>
          <a:lstStyle/>
          <a:p>
            <a:fld id="{1792F534-679D-4716-B0BE-FF24725BA4E3}" type="slidenum">
              <a:rPr lang="da-DK" smtClean="0"/>
              <a:t>‹nr.›</a:t>
            </a:fld>
            <a:endParaRPr lang="da-DK"/>
          </a:p>
        </p:txBody>
      </p:sp>
    </p:spTree>
    <p:extLst>
      <p:ext uri="{BB962C8B-B14F-4D97-AF65-F5344CB8AC3E}">
        <p14:creationId xmlns:p14="http://schemas.microsoft.com/office/powerpoint/2010/main" val="201655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FED784-14F7-4CB7-996D-21E0AD792FB7}"/>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37749CA3-D673-4E37-8365-8B5B3CCADA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5294E19B-776A-41AF-B4DB-98AAE57D1856}"/>
              </a:ext>
            </a:extLst>
          </p:cNvPr>
          <p:cNvSpPr>
            <a:spLocks noGrp="1"/>
          </p:cNvSpPr>
          <p:nvPr>
            <p:ph type="dt" sz="half" idx="10"/>
          </p:nvPr>
        </p:nvSpPr>
        <p:spPr/>
        <p:txBody>
          <a:bodyPr/>
          <a:lstStyle/>
          <a:p>
            <a:fld id="{726CDB58-EA68-4586-BA16-B9063F45AF96}" type="datetimeFigureOut">
              <a:rPr lang="da-DK" smtClean="0"/>
              <a:t>28-10-2021</a:t>
            </a:fld>
            <a:endParaRPr lang="da-DK"/>
          </a:p>
        </p:txBody>
      </p:sp>
      <p:sp>
        <p:nvSpPr>
          <p:cNvPr id="5" name="Pladsholder til sidefod 4">
            <a:extLst>
              <a:ext uri="{FF2B5EF4-FFF2-40B4-BE49-F238E27FC236}">
                <a16:creationId xmlns:a16="http://schemas.microsoft.com/office/drawing/2014/main" id="{C98D548B-62C1-4B1A-9528-0C516864DA0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C4ED609B-B005-4AE0-9970-84E039D4F4B3}"/>
              </a:ext>
            </a:extLst>
          </p:cNvPr>
          <p:cNvSpPr>
            <a:spLocks noGrp="1"/>
          </p:cNvSpPr>
          <p:nvPr>
            <p:ph type="sldNum" sz="quarter" idx="12"/>
          </p:nvPr>
        </p:nvSpPr>
        <p:spPr/>
        <p:txBody>
          <a:bodyPr/>
          <a:lstStyle/>
          <a:p>
            <a:fld id="{1792F534-679D-4716-B0BE-FF24725BA4E3}" type="slidenum">
              <a:rPr lang="da-DK" smtClean="0"/>
              <a:t>‹nr.›</a:t>
            </a:fld>
            <a:endParaRPr lang="da-DK"/>
          </a:p>
        </p:txBody>
      </p:sp>
    </p:spTree>
    <p:extLst>
      <p:ext uri="{BB962C8B-B14F-4D97-AF65-F5344CB8AC3E}">
        <p14:creationId xmlns:p14="http://schemas.microsoft.com/office/powerpoint/2010/main" val="1393367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7D9D68-758F-4CFF-A2E2-40C1B585FFC7}"/>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523B7424-62C3-4AFD-8B6A-1DF7E3EC6D0C}"/>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969788D1-5BC1-4D73-9D08-898F479E0C99}"/>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F2B8B97A-948F-49EE-9B43-A5B44D0004F7}"/>
              </a:ext>
            </a:extLst>
          </p:cNvPr>
          <p:cNvSpPr>
            <a:spLocks noGrp="1"/>
          </p:cNvSpPr>
          <p:nvPr>
            <p:ph type="dt" sz="half" idx="10"/>
          </p:nvPr>
        </p:nvSpPr>
        <p:spPr/>
        <p:txBody>
          <a:bodyPr/>
          <a:lstStyle/>
          <a:p>
            <a:fld id="{726CDB58-EA68-4586-BA16-B9063F45AF96}" type="datetimeFigureOut">
              <a:rPr lang="da-DK" smtClean="0"/>
              <a:t>28-10-2021</a:t>
            </a:fld>
            <a:endParaRPr lang="da-DK"/>
          </a:p>
        </p:txBody>
      </p:sp>
      <p:sp>
        <p:nvSpPr>
          <p:cNvPr id="6" name="Pladsholder til sidefod 5">
            <a:extLst>
              <a:ext uri="{FF2B5EF4-FFF2-40B4-BE49-F238E27FC236}">
                <a16:creationId xmlns:a16="http://schemas.microsoft.com/office/drawing/2014/main" id="{75871E68-2ED1-43CB-95D7-6537E9253411}"/>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FBCB8DC6-DE63-4A26-B8E9-F6B7F3B8966C}"/>
              </a:ext>
            </a:extLst>
          </p:cNvPr>
          <p:cNvSpPr>
            <a:spLocks noGrp="1"/>
          </p:cNvSpPr>
          <p:nvPr>
            <p:ph type="sldNum" sz="quarter" idx="12"/>
          </p:nvPr>
        </p:nvSpPr>
        <p:spPr/>
        <p:txBody>
          <a:bodyPr/>
          <a:lstStyle/>
          <a:p>
            <a:fld id="{1792F534-679D-4716-B0BE-FF24725BA4E3}" type="slidenum">
              <a:rPr lang="da-DK" smtClean="0"/>
              <a:t>‹nr.›</a:t>
            </a:fld>
            <a:endParaRPr lang="da-DK"/>
          </a:p>
        </p:txBody>
      </p:sp>
    </p:spTree>
    <p:extLst>
      <p:ext uri="{BB962C8B-B14F-4D97-AF65-F5344CB8AC3E}">
        <p14:creationId xmlns:p14="http://schemas.microsoft.com/office/powerpoint/2010/main" val="1616445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17249A-1B43-482E-A06E-29E8583F331E}"/>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6D65D22A-4FD4-420D-88C3-3BD99E8C00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A3C3B701-731E-4BB3-9081-D322B0D12865}"/>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6FF397A5-82B9-418C-A0D9-57D49B4924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26B1C567-D0F1-4065-8DE2-B4ECA6AA1EBF}"/>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7B48D920-FB3A-4FBC-908D-DA3D82F462A0}"/>
              </a:ext>
            </a:extLst>
          </p:cNvPr>
          <p:cNvSpPr>
            <a:spLocks noGrp="1"/>
          </p:cNvSpPr>
          <p:nvPr>
            <p:ph type="dt" sz="half" idx="10"/>
          </p:nvPr>
        </p:nvSpPr>
        <p:spPr/>
        <p:txBody>
          <a:bodyPr/>
          <a:lstStyle/>
          <a:p>
            <a:fld id="{726CDB58-EA68-4586-BA16-B9063F45AF96}" type="datetimeFigureOut">
              <a:rPr lang="da-DK" smtClean="0"/>
              <a:t>28-10-2021</a:t>
            </a:fld>
            <a:endParaRPr lang="da-DK"/>
          </a:p>
        </p:txBody>
      </p:sp>
      <p:sp>
        <p:nvSpPr>
          <p:cNvPr id="8" name="Pladsholder til sidefod 7">
            <a:extLst>
              <a:ext uri="{FF2B5EF4-FFF2-40B4-BE49-F238E27FC236}">
                <a16:creationId xmlns:a16="http://schemas.microsoft.com/office/drawing/2014/main" id="{AB2DD3B1-1E3C-4C3D-B442-C863367AB2D7}"/>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3EFE2700-FD29-47E9-844B-C59589AE0DDB}"/>
              </a:ext>
            </a:extLst>
          </p:cNvPr>
          <p:cNvSpPr>
            <a:spLocks noGrp="1"/>
          </p:cNvSpPr>
          <p:nvPr>
            <p:ph type="sldNum" sz="quarter" idx="12"/>
          </p:nvPr>
        </p:nvSpPr>
        <p:spPr/>
        <p:txBody>
          <a:bodyPr/>
          <a:lstStyle/>
          <a:p>
            <a:fld id="{1792F534-679D-4716-B0BE-FF24725BA4E3}" type="slidenum">
              <a:rPr lang="da-DK" smtClean="0"/>
              <a:t>‹nr.›</a:t>
            </a:fld>
            <a:endParaRPr lang="da-DK"/>
          </a:p>
        </p:txBody>
      </p:sp>
    </p:spTree>
    <p:extLst>
      <p:ext uri="{BB962C8B-B14F-4D97-AF65-F5344CB8AC3E}">
        <p14:creationId xmlns:p14="http://schemas.microsoft.com/office/powerpoint/2010/main" val="548583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D604B0-0B70-4090-8EEA-B5AE9CD75EF3}"/>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4DD9406B-AADE-4F46-BDF6-BDE40D92686F}"/>
              </a:ext>
            </a:extLst>
          </p:cNvPr>
          <p:cNvSpPr>
            <a:spLocks noGrp="1"/>
          </p:cNvSpPr>
          <p:nvPr>
            <p:ph type="dt" sz="half" idx="10"/>
          </p:nvPr>
        </p:nvSpPr>
        <p:spPr/>
        <p:txBody>
          <a:bodyPr/>
          <a:lstStyle/>
          <a:p>
            <a:fld id="{726CDB58-EA68-4586-BA16-B9063F45AF96}" type="datetimeFigureOut">
              <a:rPr lang="da-DK" smtClean="0"/>
              <a:t>28-10-2021</a:t>
            </a:fld>
            <a:endParaRPr lang="da-DK"/>
          </a:p>
        </p:txBody>
      </p:sp>
      <p:sp>
        <p:nvSpPr>
          <p:cNvPr id="4" name="Pladsholder til sidefod 3">
            <a:extLst>
              <a:ext uri="{FF2B5EF4-FFF2-40B4-BE49-F238E27FC236}">
                <a16:creationId xmlns:a16="http://schemas.microsoft.com/office/drawing/2014/main" id="{0FAD42C2-AC22-4330-B334-BA3CE74EC74A}"/>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50F8E600-D924-4589-A3B2-4D73E74803C8}"/>
              </a:ext>
            </a:extLst>
          </p:cNvPr>
          <p:cNvSpPr>
            <a:spLocks noGrp="1"/>
          </p:cNvSpPr>
          <p:nvPr>
            <p:ph type="sldNum" sz="quarter" idx="12"/>
          </p:nvPr>
        </p:nvSpPr>
        <p:spPr/>
        <p:txBody>
          <a:bodyPr/>
          <a:lstStyle/>
          <a:p>
            <a:fld id="{1792F534-679D-4716-B0BE-FF24725BA4E3}" type="slidenum">
              <a:rPr lang="da-DK" smtClean="0"/>
              <a:t>‹nr.›</a:t>
            </a:fld>
            <a:endParaRPr lang="da-DK"/>
          </a:p>
        </p:txBody>
      </p:sp>
    </p:spTree>
    <p:extLst>
      <p:ext uri="{BB962C8B-B14F-4D97-AF65-F5344CB8AC3E}">
        <p14:creationId xmlns:p14="http://schemas.microsoft.com/office/powerpoint/2010/main" val="3359617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076A1CCC-905C-4230-851A-53DA1EFE6A33}"/>
              </a:ext>
            </a:extLst>
          </p:cNvPr>
          <p:cNvSpPr>
            <a:spLocks noGrp="1"/>
          </p:cNvSpPr>
          <p:nvPr>
            <p:ph type="dt" sz="half" idx="10"/>
          </p:nvPr>
        </p:nvSpPr>
        <p:spPr/>
        <p:txBody>
          <a:bodyPr/>
          <a:lstStyle/>
          <a:p>
            <a:fld id="{726CDB58-EA68-4586-BA16-B9063F45AF96}" type="datetimeFigureOut">
              <a:rPr lang="da-DK" smtClean="0"/>
              <a:t>28-10-2021</a:t>
            </a:fld>
            <a:endParaRPr lang="da-DK"/>
          </a:p>
        </p:txBody>
      </p:sp>
      <p:sp>
        <p:nvSpPr>
          <p:cNvPr id="3" name="Pladsholder til sidefod 2">
            <a:extLst>
              <a:ext uri="{FF2B5EF4-FFF2-40B4-BE49-F238E27FC236}">
                <a16:creationId xmlns:a16="http://schemas.microsoft.com/office/drawing/2014/main" id="{F66C9272-DE90-4E1A-9F58-7D3B631B51E6}"/>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23CA9178-2C04-4C2E-B170-8D61AA805026}"/>
              </a:ext>
            </a:extLst>
          </p:cNvPr>
          <p:cNvSpPr>
            <a:spLocks noGrp="1"/>
          </p:cNvSpPr>
          <p:nvPr>
            <p:ph type="sldNum" sz="quarter" idx="12"/>
          </p:nvPr>
        </p:nvSpPr>
        <p:spPr/>
        <p:txBody>
          <a:bodyPr/>
          <a:lstStyle/>
          <a:p>
            <a:fld id="{1792F534-679D-4716-B0BE-FF24725BA4E3}" type="slidenum">
              <a:rPr lang="da-DK" smtClean="0"/>
              <a:t>‹nr.›</a:t>
            </a:fld>
            <a:endParaRPr lang="da-DK"/>
          </a:p>
        </p:txBody>
      </p:sp>
    </p:spTree>
    <p:extLst>
      <p:ext uri="{BB962C8B-B14F-4D97-AF65-F5344CB8AC3E}">
        <p14:creationId xmlns:p14="http://schemas.microsoft.com/office/powerpoint/2010/main" val="241889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B8C1E6-A21A-4D2F-B290-4C16DBD17AF6}"/>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BB45E13C-F799-4743-9E13-5EC01AA189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9F76A4A2-F479-43FF-8312-CF02CB5A8F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5FCBD53A-8B88-4076-82E3-DD8ED6A2A294}"/>
              </a:ext>
            </a:extLst>
          </p:cNvPr>
          <p:cNvSpPr>
            <a:spLocks noGrp="1"/>
          </p:cNvSpPr>
          <p:nvPr>
            <p:ph type="dt" sz="half" idx="10"/>
          </p:nvPr>
        </p:nvSpPr>
        <p:spPr/>
        <p:txBody>
          <a:bodyPr/>
          <a:lstStyle/>
          <a:p>
            <a:fld id="{726CDB58-EA68-4586-BA16-B9063F45AF96}" type="datetimeFigureOut">
              <a:rPr lang="da-DK" smtClean="0"/>
              <a:t>28-10-2021</a:t>
            </a:fld>
            <a:endParaRPr lang="da-DK"/>
          </a:p>
        </p:txBody>
      </p:sp>
      <p:sp>
        <p:nvSpPr>
          <p:cNvPr id="6" name="Pladsholder til sidefod 5">
            <a:extLst>
              <a:ext uri="{FF2B5EF4-FFF2-40B4-BE49-F238E27FC236}">
                <a16:creationId xmlns:a16="http://schemas.microsoft.com/office/drawing/2014/main" id="{09E43608-7BE5-4EFE-814A-2B81AB47E109}"/>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909341CD-614D-4CA8-8DEB-E01C78DB76B8}"/>
              </a:ext>
            </a:extLst>
          </p:cNvPr>
          <p:cNvSpPr>
            <a:spLocks noGrp="1"/>
          </p:cNvSpPr>
          <p:nvPr>
            <p:ph type="sldNum" sz="quarter" idx="12"/>
          </p:nvPr>
        </p:nvSpPr>
        <p:spPr/>
        <p:txBody>
          <a:bodyPr/>
          <a:lstStyle/>
          <a:p>
            <a:fld id="{1792F534-679D-4716-B0BE-FF24725BA4E3}" type="slidenum">
              <a:rPr lang="da-DK" smtClean="0"/>
              <a:t>‹nr.›</a:t>
            </a:fld>
            <a:endParaRPr lang="da-DK"/>
          </a:p>
        </p:txBody>
      </p:sp>
    </p:spTree>
    <p:extLst>
      <p:ext uri="{BB962C8B-B14F-4D97-AF65-F5344CB8AC3E}">
        <p14:creationId xmlns:p14="http://schemas.microsoft.com/office/powerpoint/2010/main" val="3248581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FE801C-AF2A-46EE-B3DF-BC1AF8600A57}"/>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4748C245-BD89-459F-8C5F-14CDF7299D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F22010A1-8F80-45F6-AEE8-6986A844F9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0CEE647C-5037-483D-837A-24D19F2FECE7}"/>
              </a:ext>
            </a:extLst>
          </p:cNvPr>
          <p:cNvSpPr>
            <a:spLocks noGrp="1"/>
          </p:cNvSpPr>
          <p:nvPr>
            <p:ph type="dt" sz="half" idx="10"/>
          </p:nvPr>
        </p:nvSpPr>
        <p:spPr/>
        <p:txBody>
          <a:bodyPr/>
          <a:lstStyle/>
          <a:p>
            <a:fld id="{726CDB58-EA68-4586-BA16-B9063F45AF96}" type="datetimeFigureOut">
              <a:rPr lang="da-DK" smtClean="0"/>
              <a:t>28-10-2021</a:t>
            </a:fld>
            <a:endParaRPr lang="da-DK"/>
          </a:p>
        </p:txBody>
      </p:sp>
      <p:sp>
        <p:nvSpPr>
          <p:cNvPr id="6" name="Pladsholder til sidefod 5">
            <a:extLst>
              <a:ext uri="{FF2B5EF4-FFF2-40B4-BE49-F238E27FC236}">
                <a16:creationId xmlns:a16="http://schemas.microsoft.com/office/drawing/2014/main" id="{D3D8EA80-95BC-47EB-B8D5-AD661F731FB1}"/>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4BC793E2-52CA-48C8-80D1-71DFACE39598}"/>
              </a:ext>
            </a:extLst>
          </p:cNvPr>
          <p:cNvSpPr>
            <a:spLocks noGrp="1"/>
          </p:cNvSpPr>
          <p:nvPr>
            <p:ph type="sldNum" sz="quarter" idx="12"/>
          </p:nvPr>
        </p:nvSpPr>
        <p:spPr/>
        <p:txBody>
          <a:bodyPr/>
          <a:lstStyle/>
          <a:p>
            <a:fld id="{1792F534-679D-4716-B0BE-FF24725BA4E3}" type="slidenum">
              <a:rPr lang="da-DK" smtClean="0"/>
              <a:t>‹nr.›</a:t>
            </a:fld>
            <a:endParaRPr lang="da-DK"/>
          </a:p>
        </p:txBody>
      </p:sp>
    </p:spTree>
    <p:extLst>
      <p:ext uri="{BB962C8B-B14F-4D97-AF65-F5344CB8AC3E}">
        <p14:creationId xmlns:p14="http://schemas.microsoft.com/office/powerpoint/2010/main" val="1154344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C880508E-4DF9-460D-91CE-7CDC2A01E5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FCE198AF-723B-4B53-81DB-C1FA296288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E48AEBF1-E302-4501-844A-D44650BB6E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6CDB58-EA68-4586-BA16-B9063F45AF96}" type="datetimeFigureOut">
              <a:rPr lang="da-DK" smtClean="0"/>
              <a:t>28-10-2021</a:t>
            </a:fld>
            <a:endParaRPr lang="da-DK"/>
          </a:p>
        </p:txBody>
      </p:sp>
      <p:sp>
        <p:nvSpPr>
          <p:cNvPr id="5" name="Pladsholder til sidefod 4">
            <a:extLst>
              <a:ext uri="{FF2B5EF4-FFF2-40B4-BE49-F238E27FC236}">
                <a16:creationId xmlns:a16="http://schemas.microsoft.com/office/drawing/2014/main" id="{FFA6527A-56F0-4E43-91EC-EE6DC5B8CE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D5DE3C69-418C-4599-B686-A49A8F1572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92F534-679D-4716-B0BE-FF24725BA4E3}" type="slidenum">
              <a:rPr lang="da-DK" smtClean="0"/>
              <a:t>‹nr.›</a:t>
            </a:fld>
            <a:endParaRPr lang="da-DK"/>
          </a:p>
        </p:txBody>
      </p:sp>
    </p:spTree>
    <p:extLst>
      <p:ext uri="{BB962C8B-B14F-4D97-AF65-F5344CB8AC3E}">
        <p14:creationId xmlns:p14="http://schemas.microsoft.com/office/powerpoint/2010/main" val="30122530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rift.center/"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ocialstyrelsen.dk/nyheder/2020/ny-skabelon-til-foraeldrehandlepla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ocialstyrelsen.dk/nyheder/2020/ny-skabelon-til-foraeldrehandlepla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CFD4B4-9FCA-499B-A936-784AFE2A0549}"/>
              </a:ext>
            </a:extLst>
          </p:cNvPr>
          <p:cNvSpPr>
            <a:spLocks noGrp="1"/>
          </p:cNvSpPr>
          <p:nvPr>
            <p:ph type="title"/>
          </p:nvPr>
        </p:nvSpPr>
        <p:spPr/>
        <p:txBody>
          <a:bodyPr>
            <a:normAutofit/>
          </a:bodyPr>
          <a:lstStyle/>
          <a:p>
            <a:pPr algn="l"/>
            <a:br>
              <a:rPr lang="da-DK" sz="3000" dirty="0"/>
            </a:br>
            <a:r>
              <a:rPr lang="da-DK" sz="3000" dirty="0"/>
              <a:t>Erfaringer med forældrehandleplaner, temadag 2. november 2021</a:t>
            </a:r>
          </a:p>
        </p:txBody>
      </p:sp>
      <p:sp>
        <p:nvSpPr>
          <p:cNvPr id="9" name="Pladsholder til indhold 8">
            <a:extLst>
              <a:ext uri="{FF2B5EF4-FFF2-40B4-BE49-F238E27FC236}">
                <a16:creationId xmlns:a16="http://schemas.microsoft.com/office/drawing/2014/main" id="{9C1071FD-9A19-46A1-BB63-11A8EAA42871}"/>
              </a:ext>
            </a:extLst>
          </p:cNvPr>
          <p:cNvSpPr>
            <a:spLocks noGrp="1"/>
          </p:cNvSpPr>
          <p:nvPr>
            <p:ph idx="1"/>
          </p:nvPr>
        </p:nvSpPr>
        <p:spPr/>
        <p:txBody>
          <a:bodyPr/>
          <a:lstStyle/>
          <a:p>
            <a:pPr marL="0" indent="0">
              <a:buNone/>
            </a:pPr>
            <a:r>
              <a:rPr lang="da-DK" b="1" dirty="0"/>
              <a:t>Disposition:</a:t>
            </a:r>
          </a:p>
          <a:p>
            <a:r>
              <a:rPr lang="da-DK" dirty="0"/>
              <a:t>Hvorfor dette temaarrangement/ denne case-samling? </a:t>
            </a:r>
          </a:p>
          <a:p>
            <a:r>
              <a:rPr lang="da-DK" dirty="0"/>
              <a:t>Historik: Forældrehandleplaner og lovgivningen</a:t>
            </a:r>
          </a:p>
          <a:p>
            <a:r>
              <a:rPr lang="da-DK" dirty="0"/>
              <a:t>Status: Forskning, undersøgelser, rapporter, projekter</a:t>
            </a:r>
          </a:p>
          <a:p>
            <a:r>
              <a:rPr lang="da-DK" dirty="0" err="1"/>
              <a:t>RIFTs</a:t>
            </a:r>
            <a:r>
              <a:rPr lang="da-DK" dirty="0"/>
              <a:t> erfaringer: </a:t>
            </a:r>
            <a:r>
              <a:rPr lang="da-DK" sz="1800" b="1" dirty="0"/>
              <a:t>Case-eksempler – general opsummering:</a:t>
            </a:r>
            <a:endParaRPr lang="da-DK" dirty="0"/>
          </a:p>
          <a:p>
            <a:r>
              <a:rPr lang="da-DK" sz="1400" b="1" dirty="0"/>
              <a:t>Hvad kunne vi tænke os? Se bl.a. Case-samlingen s.25 Memox’ 40 grundtanker i familiearbejdet, Helhedsorientering</a:t>
            </a:r>
          </a:p>
          <a:p>
            <a:r>
              <a:rPr lang="da-DK" sz="1400" b="1" dirty="0"/>
              <a:t>Hvad kan vi ud fra nuværende viden vente os af Barnets Lov? / diskuteres i panelet</a:t>
            </a:r>
          </a:p>
          <a:p>
            <a:endParaRPr lang="da-DK" sz="1400" b="1" dirty="0"/>
          </a:p>
          <a:p>
            <a:endParaRPr lang="da-DK" sz="1400" b="1" dirty="0"/>
          </a:p>
          <a:p>
            <a:endParaRPr lang="da-DK" sz="1400" b="1" dirty="0"/>
          </a:p>
          <a:p>
            <a:pPr marL="0" indent="0">
              <a:buNone/>
            </a:pPr>
            <a:endParaRPr lang="da-DK" sz="1400" b="1" dirty="0"/>
          </a:p>
          <a:p>
            <a:pPr>
              <a:buFontTx/>
              <a:buChar char="-"/>
            </a:pPr>
            <a:endParaRPr lang="da-DK" sz="1400" b="1" dirty="0"/>
          </a:p>
          <a:p>
            <a:endParaRPr lang="da-DK" dirty="0"/>
          </a:p>
        </p:txBody>
      </p:sp>
      <p:pic>
        <p:nvPicPr>
          <p:cNvPr id="7" name="Billede 6">
            <a:extLst>
              <a:ext uri="{FF2B5EF4-FFF2-40B4-BE49-F238E27FC236}">
                <a16:creationId xmlns:a16="http://schemas.microsoft.com/office/drawing/2014/main" id="{C5B94B12-4E1D-4372-93A9-1E3EE4743B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2608" y="463962"/>
            <a:ext cx="1858620" cy="563944"/>
          </a:xfrm>
          <a:prstGeom prst="rect">
            <a:avLst/>
          </a:prstGeom>
        </p:spPr>
      </p:pic>
    </p:spTree>
    <p:extLst>
      <p:ext uri="{BB962C8B-B14F-4D97-AF65-F5344CB8AC3E}">
        <p14:creationId xmlns:p14="http://schemas.microsoft.com/office/powerpoint/2010/main" val="2363675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CFD4B4-9FCA-499B-A936-784AFE2A0549}"/>
              </a:ext>
            </a:extLst>
          </p:cNvPr>
          <p:cNvSpPr>
            <a:spLocks noGrp="1"/>
          </p:cNvSpPr>
          <p:nvPr>
            <p:ph type="title"/>
          </p:nvPr>
        </p:nvSpPr>
        <p:spPr/>
        <p:txBody>
          <a:bodyPr>
            <a:normAutofit/>
          </a:bodyPr>
          <a:lstStyle/>
          <a:p>
            <a:pPr algn="l"/>
            <a:br>
              <a:rPr lang="da-DK" sz="3000" dirty="0"/>
            </a:br>
            <a:r>
              <a:rPr lang="da-DK" sz="1600" b="1" dirty="0"/>
              <a:t>Erfaringer med forældrehandleplaner, temadag 2. november 2021</a:t>
            </a:r>
          </a:p>
        </p:txBody>
      </p:sp>
      <p:sp>
        <p:nvSpPr>
          <p:cNvPr id="9" name="Pladsholder til indhold 8">
            <a:extLst>
              <a:ext uri="{FF2B5EF4-FFF2-40B4-BE49-F238E27FC236}">
                <a16:creationId xmlns:a16="http://schemas.microsoft.com/office/drawing/2014/main" id="{9C1071FD-9A19-46A1-BB63-11A8EAA42871}"/>
              </a:ext>
            </a:extLst>
          </p:cNvPr>
          <p:cNvSpPr>
            <a:spLocks noGrp="1"/>
          </p:cNvSpPr>
          <p:nvPr>
            <p:ph idx="1"/>
          </p:nvPr>
        </p:nvSpPr>
        <p:spPr>
          <a:xfrm>
            <a:off x="838200" y="1825624"/>
            <a:ext cx="10515600" cy="5032376"/>
          </a:xfrm>
        </p:spPr>
        <p:txBody>
          <a:bodyPr>
            <a:normAutofit lnSpcReduction="10000"/>
          </a:bodyPr>
          <a:lstStyle/>
          <a:p>
            <a:r>
              <a:rPr lang="da-DK" sz="1600" b="1" dirty="0"/>
              <a:t>Målrettet støtte til forældre med anbragte børn (Målrettet støtte til forældre, hvis børn eller ung er anbragt, 2020 )</a:t>
            </a:r>
          </a:p>
          <a:p>
            <a:r>
              <a:rPr lang="da-DK" sz="1100" dirty="0"/>
              <a:t>Jf. forrige oplæg</a:t>
            </a:r>
          </a:p>
          <a:p>
            <a:r>
              <a:rPr lang="da-DK" sz="1200" dirty="0"/>
              <a:t>Fra Målrettet støtte til forældre hvis barn eller ung er anbragt: </a:t>
            </a:r>
            <a:r>
              <a:rPr lang="da-DK" sz="1200" dirty="0" err="1"/>
              <a:t>Vidensafdækning</a:t>
            </a:r>
            <a:r>
              <a:rPr lang="da-DK" sz="1200" dirty="0"/>
              <a:t>/ VIVE, PwC, 2020</a:t>
            </a:r>
          </a:p>
          <a:p>
            <a:r>
              <a:rPr lang="da-DK" sz="1050" dirty="0" err="1"/>
              <a:t>Vidensafdækningen</a:t>
            </a:r>
            <a:r>
              <a:rPr lang="da-DK" sz="1050" dirty="0"/>
              <a:t> finder først og fremmest frem til en række evidensbaserede metoder. </a:t>
            </a:r>
          </a:p>
          <a:p>
            <a:r>
              <a:rPr lang="da-DK" sz="1050" dirty="0"/>
              <a:t>1) </a:t>
            </a:r>
            <a:r>
              <a:rPr lang="da-DK" sz="1050" dirty="0" err="1"/>
              <a:t>Parent</a:t>
            </a:r>
            <a:r>
              <a:rPr lang="da-DK" sz="1050" dirty="0"/>
              <a:t> Management Training Oregon (PMTO)</a:t>
            </a:r>
          </a:p>
          <a:p>
            <a:r>
              <a:rPr lang="da-DK" sz="1050" dirty="0"/>
              <a:t> 2) </a:t>
            </a:r>
            <a:r>
              <a:rPr lang="da-DK" sz="1050" dirty="0" err="1"/>
              <a:t>Parent</a:t>
            </a:r>
            <a:r>
              <a:rPr lang="da-DK" sz="1050" dirty="0"/>
              <a:t>-Child </a:t>
            </a:r>
            <a:r>
              <a:rPr lang="da-DK" sz="1050" dirty="0" err="1"/>
              <a:t>Interaction</a:t>
            </a:r>
            <a:r>
              <a:rPr lang="da-DK" sz="1050" dirty="0"/>
              <a:t> </a:t>
            </a:r>
            <a:r>
              <a:rPr lang="da-DK" sz="1050" dirty="0" err="1"/>
              <a:t>Therapy</a:t>
            </a:r>
            <a:r>
              <a:rPr lang="da-DK" sz="1050" dirty="0"/>
              <a:t> and Self-Motivation (PCIT-SM)</a:t>
            </a:r>
          </a:p>
          <a:p>
            <a:r>
              <a:rPr lang="da-DK" sz="1050" dirty="0"/>
              <a:t> 3) Pomona Family First Project (PFFP)</a:t>
            </a:r>
          </a:p>
          <a:p>
            <a:r>
              <a:rPr lang="da-DK" sz="1050" dirty="0"/>
              <a:t> 4) Tools of </a:t>
            </a:r>
            <a:r>
              <a:rPr lang="da-DK" sz="1050" dirty="0" err="1"/>
              <a:t>Choice</a:t>
            </a:r>
            <a:r>
              <a:rPr lang="da-DK" sz="1050" dirty="0"/>
              <a:t> PwC 17</a:t>
            </a:r>
          </a:p>
          <a:p>
            <a:r>
              <a:rPr lang="da-DK" sz="1050" dirty="0"/>
              <a:t> 5) </a:t>
            </a:r>
            <a:r>
              <a:rPr lang="da-DK" sz="1050" dirty="0" err="1"/>
              <a:t>Multidimensional</a:t>
            </a:r>
            <a:r>
              <a:rPr lang="da-DK" sz="1050" dirty="0"/>
              <a:t> Family </a:t>
            </a:r>
            <a:r>
              <a:rPr lang="da-DK" sz="1050" dirty="0" err="1"/>
              <a:t>Therapy</a:t>
            </a:r>
            <a:r>
              <a:rPr lang="da-DK" sz="1050" dirty="0"/>
              <a:t> (MDFT) </a:t>
            </a:r>
          </a:p>
          <a:p>
            <a:r>
              <a:rPr lang="da-DK" sz="1050" dirty="0"/>
              <a:t>6) </a:t>
            </a:r>
            <a:r>
              <a:rPr lang="da-DK" sz="1050" dirty="0" err="1"/>
              <a:t>Promoting</a:t>
            </a:r>
            <a:r>
              <a:rPr lang="da-DK" sz="1050" dirty="0"/>
              <a:t> First </a:t>
            </a:r>
            <a:r>
              <a:rPr lang="da-DK" sz="1050" dirty="0" err="1"/>
              <a:t>Relationship</a:t>
            </a:r>
            <a:r>
              <a:rPr lang="da-DK" sz="1050" dirty="0"/>
              <a:t> (PFR)</a:t>
            </a:r>
          </a:p>
          <a:p>
            <a:r>
              <a:rPr lang="da-DK" sz="1050" dirty="0"/>
              <a:t> 7) Intensive Family Work (IFW)” </a:t>
            </a:r>
          </a:p>
          <a:p>
            <a:r>
              <a:rPr lang="da-DK" sz="1050" dirty="0"/>
              <a:t>for at udlede tværgående elementer i de ud fra database- litteratursøgning med ”Rapid </a:t>
            </a:r>
            <a:r>
              <a:rPr lang="da-DK" sz="1050" dirty="0" err="1"/>
              <a:t>Evidence</a:t>
            </a:r>
            <a:r>
              <a:rPr lang="da-DK" sz="1050" dirty="0"/>
              <a:t> </a:t>
            </a:r>
            <a:r>
              <a:rPr lang="da-DK" sz="1050" dirty="0" err="1"/>
              <a:t>Assesment</a:t>
            </a:r>
            <a:r>
              <a:rPr lang="da-DK" sz="1050" dirty="0"/>
              <a:t> (REA) fundne mest lovende metoder. </a:t>
            </a:r>
            <a:r>
              <a:rPr lang="da-DK" sz="1000" dirty="0"/>
              <a:t>Der forklares (</a:t>
            </a:r>
            <a:r>
              <a:rPr lang="da-DK" sz="1000" dirty="0" err="1"/>
              <a:t>Ibid</a:t>
            </a:r>
            <a:r>
              <a:rPr lang="da-DK" sz="1000" dirty="0"/>
              <a:t> s. 14), at REA tilgangen er udviklet med henblik på at indhente eksisterende dokumentation med afsæt i sociale indsatser på en hurtigere måde end et egentligt systematisk </a:t>
            </a:r>
            <a:r>
              <a:rPr lang="da-DK" sz="1000" dirty="0" err="1"/>
              <a:t>review</a:t>
            </a:r>
            <a:r>
              <a:rPr lang="da-DK" sz="1000" dirty="0"/>
              <a:t>.</a:t>
            </a:r>
          </a:p>
          <a:p>
            <a:pPr marL="0" indent="0">
              <a:buNone/>
            </a:pPr>
            <a:r>
              <a:rPr lang="da-DK" sz="1000" dirty="0"/>
              <a:t>Når det er sagt så kan vi se </a:t>
            </a:r>
            <a:r>
              <a:rPr lang="da-DK" sz="2000" b="1" dirty="0"/>
              <a:t>gode takter i projektet</a:t>
            </a:r>
            <a:r>
              <a:rPr lang="da-DK" sz="1000" dirty="0"/>
              <a:t>: - Både i bredden af emner (foruden støtte til forældrene også fokus på både samarbejdet mellem biologiske forældre og hhv. anbringelsessted og kommune).7 - Og i den afsluttende oplistning af tilgange (</a:t>
            </a:r>
            <a:r>
              <a:rPr lang="da-DK" sz="1000" dirty="0" err="1"/>
              <a:t>Ibid</a:t>
            </a:r>
            <a:r>
              <a:rPr lang="da-DK" sz="1000" dirty="0"/>
              <a:t>, s 49), som følger efter gennemgang af ovennævnte metoder og derefter lovende praksisser i udvalgte anbringelsesinstitutioner samt kommuner. Der </a:t>
            </a:r>
            <a:r>
              <a:rPr lang="da-DK" sz="1600" b="1" dirty="0"/>
              <a:t>foreslås (</a:t>
            </a:r>
            <a:r>
              <a:rPr lang="da-DK" sz="1600" b="1" dirty="0" err="1"/>
              <a:t>Ibid</a:t>
            </a:r>
            <a:r>
              <a:rPr lang="da-DK" sz="1600" b="1" dirty="0"/>
              <a:t>, s.49) 6 obligatoriske elementer </a:t>
            </a:r>
            <a:r>
              <a:rPr lang="da-DK" sz="1000" b="1" dirty="0"/>
              <a:t>SE INDERSIDEN AF FORSIDEN OMSLAGET CASESAMLINGEN</a:t>
            </a:r>
          </a:p>
          <a:p>
            <a:pPr marL="0" indent="0">
              <a:buNone/>
            </a:pPr>
            <a:r>
              <a:rPr lang="da-DK" sz="1000" dirty="0"/>
              <a:t>Vi er fortsat meget bekymrede for implementeringen og vil IGEN pointere, at der generelt lyttes meget lidt til forældrene. </a:t>
            </a:r>
          </a:p>
          <a:p>
            <a:pPr marL="0" indent="0">
              <a:buNone/>
            </a:pPr>
            <a:r>
              <a:rPr lang="da-DK" sz="1000" dirty="0"/>
              <a:t>Rapporten indledes med at bringe eksempler på forældres egne perspektiver på de udfordringer og behov, de oplever i forbindelse med anbringelse baseret på forældreinterview (udarbejdet af Anette Faye Jacobsen, Institut for Menneskerettigheder), og der (</a:t>
            </a:r>
            <a:r>
              <a:rPr lang="da-DK" sz="1000" dirty="0" err="1"/>
              <a:t>Ibid</a:t>
            </a:r>
            <a:r>
              <a:rPr lang="da-DK" sz="1000" dirty="0"/>
              <a:t>, s. 13) afrundes med anbefaling om, at der arbejdes med en individuel tilrettelagt indsats, som passer til forældrene, familien og barnet, og som er fleksibel i forhold til forældrenes behov, der kan variere i forskellige faser af anbringelsen. So far so </a:t>
            </a:r>
            <a:r>
              <a:rPr lang="da-DK" sz="1000" dirty="0" err="1"/>
              <a:t>good</a:t>
            </a:r>
            <a:r>
              <a:rPr lang="da-DK" sz="1000" dirty="0"/>
              <a:t>. – Det vi savner, er forældres vurdering af indholdet af de angivne lovende praksisser. Om dette emne interviewes udelukkende involverede fagpersoner</a:t>
            </a:r>
            <a:endParaRPr lang="da-DK" sz="1200" b="1" dirty="0"/>
          </a:p>
        </p:txBody>
      </p:sp>
      <p:pic>
        <p:nvPicPr>
          <p:cNvPr id="7" name="Billede 6">
            <a:extLst>
              <a:ext uri="{FF2B5EF4-FFF2-40B4-BE49-F238E27FC236}">
                <a16:creationId xmlns:a16="http://schemas.microsoft.com/office/drawing/2014/main" id="{C5B94B12-4E1D-4372-93A9-1E3EE4743B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2608" y="463962"/>
            <a:ext cx="1858620" cy="563944"/>
          </a:xfrm>
          <a:prstGeom prst="rect">
            <a:avLst/>
          </a:prstGeom>
        </p:spPr>
      </p:pic>
    </p:spTree>
    <p:extLst>
      <p:ext uri="{BB962C8B-B14F-4D97-AF65-F5344CB8AC3E}">
        <p14:creationId xmlns:p14="http://schemas.microsoft.com/office/powerpoint/2010/main" val="2622693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CFD4B4-9FCA-499B-A936-784AFE2A0549}"/>
              </a:ext>
            </a:extLst>
          </p:cNvPr>
          <p:cNvSpPr>
            <a:spLocks noGrp="1"/>
          </p:cNvSpPr>
          <p:nvPr>
            <p:ph type="title"/>
          </p:nvPr>
        </p:nvSpPr>
        <p:spPr/>
        <p:txBody>
          <a:bodyPr>
            <a:normAutofit/>
          </a:bodyPr>
          <a:lstStyle/>
          <a:p>
            <a:pPr algn="l"/>
            <a:br>
              <a:rPr lang="da-DK" sz="3000" dirty="0"/>
            </a:br>
            <a:r>
              <a:rPr lang="da-DK" sz="1600" b="1" dirty="0"/>
              <a:t>Erfaringer med forældrehandleplaner, temadag 2. november 2021</a:t>
            </a:r>
          </a:p>
        </p:txBody>
      </p:sp>
      <p:sp>
        <p:nvSpPr>
          <p:cNvPr id="9" name="Pladsholder til indhold 8">
            <a:extLst>
              <a:ext uri="{FF2B5EF4-FFF2-40B4-BE49-F238E27FC236}">
                <a16:creationId xmlns:a16="http://schemas.microsoft.com/office/drawing/2014/main" id="{9C1071FD-9A19-46A1-BB63-11A8EAA42871}"/>
              </a:ext>
            </a:extLst>
          </p:cNvPr>
          <p:cNvSpPr>
            <a:spLocks noGrp="1"/>
          </p:cNvSpPr>
          <p:nvPr>
            <p:ph idx="1"/>
          </p:nvPr>
        </p:nvSpPr>
        <p:spPr>
          <a:xfrm>
            <a:off x="838200" y="1825624"/>
            <a:ext cx="10515600" cy="5032376"/>
          </a:xfrm>
        </p:spPr>
        <p:txBody>
          <a:bodyPr>
            <a:normAutofit/>
          </a:bodyPr>
          <a:lstStyle/>
          <a:p>
            <a:r>
              <a:rPr lang="da-DK" sz="2000" b="1" dirty="0"/>
              <a:t>Om udvælgelsen af de valgte forældrehandleplaner </a:t>
            </a:r>
          </a:p>
          <a:p>
            <a:r>
              <a:rPr lang="da-DK" sz="1400" b="1" dirty="0"/>
              <a:t>Fra 65 sager fra 22 forskellige kommuner. </a:t>
            </a:r>
          </a:p>
          <a:p>
            <a:r>
              <a:rPr lang="da-DK" sz="1400" b="1" dirty="0"/>
              <a:t>Kriterierne</a:t>
            </a:r>
            <a:r>
              <a:rPr lang="da-DK" sz="1400" dirty="0"/>
              <a:t> for udvælgelsen af de 12 valgte eksempler på forældrehandleplaner er, at de er af </a:t>
            </a:r>
            <a:r>
              <a:rPr lang="da-DK" sz="1400" b="1" dirty="0"/>
              <a:t>forholdsvis nyere dato, at vi har godt og indgående kendskab til processer, historik og akter i sagen.</a:t>
            </a:r>
            <a:endParaRPr lang="da-DK" sz="1400" dirty="0"/>
          </a:p>
          <a:p>
            <a:r>
              <a:rPr lang="da-DK" sz="1400" dirty="0"/>
              <a:t>Repræsentere forskellige baggrunde, udfordringer og processer: </a:t>
            </a:r>
          </a:p>
          <a:p>
            <a:r>
              <a:rPr lang="da-DK" sz="1400" dirty="0"/>
              <a:t>Der er i samlingen forældrehandleplaner for såvel </a:t>
            </a:r>
            <a:r>
              <a:rPr lang="da-DK" sz="1400" b="1" dirty="0"/>
              <a:t>etnisk danske forældre </a:t>
            </a:r>
            <a:r>
              <a:rPr lang="da-DK" sz="1400" dirty="0"/>
              <a:t>som </a:t>
            </a:r>
            <a:r>
              <a:rPr lang="da-DK" sz="1400" b="1" dirty="0"/>
              <a:t>forældre med etnisk minoritetsbaggrund </a:t>
            </a:r>
            <a:r>
              <a:rPr lang="da-DK" sz="1400" dirty="0"/>
              <a:t>og for </a:t>
            </a:r>
            <a:r>
              <a:rPr lang="da-DK" sz="1400" b="1" dirty="0"/>
              <a:t>forældre med specifikke problemer </a:t>
            </a:r>
            <a:r>
              <a:rPr lang="da-DK" sz="1400" dirty="0"/>
              <a:t>som </a:t>
            </a:r>
            <a:r>
              <a:rPr lang="da-DK" sz="1400" b="1" dirty="0"/>
              <a:t>funktionsnedsættelse og psykiske udfordringer </a:t>
            </a:r>
            <a:r>
              <a:rPr lang="da-DK" sz="1400" dirty="0"/>
              <a:t>samt for </a:t>
            </a:r>
            <a:r>
              <a:rPr lang="da-DK" sz="1400" b="1" dirty="0"/>
              <a:t>forældre uden andre specifikke udfordringer end vurderet manglende forældreevner. </a:t>
            </a:r>
          </a:p>
          <a:p>
            <a:r>
              <a:rPr lang="da-DK" sz="1400" dirty="0"/>
              <a:t>Der er eksempler på </a:t>
            </a:r>
            <a:r>
              <a:rPr lang="da-DK" sz="1400" b="1" dirty="0"/>
              <a:t>forskellige processer bag udarbejdelsen </a:t>
            </a:r>
            <a:r>
              <a:rPr lang="da-DK" sz="1400" dirty="0"/>
              <a:t>af forældrehandleplanerne og forskellige udformninger af forældrehandleplanerne: Eksempler på processer</a:t>
            </a:r>
          </a:p>
          <a:p>
            <a:r>
              <a:rPr lang="da-DK" sz="1400" dirty="0"/>
              <a:t> </a:t>
            </a:r>
            <a:r>
              <a:rPr lang="da-DK" sz="1400" b="1" dirty="0"/>
              <a:t>både med og uden inddragelse eller partshøringer af forældrene</a:t>
            </a:r>
            <a:r>
              <a:rPr lang="da-DK" sz="1400" dirty="0"/>
              <a:t>,</a:t>
            </a:r>
          </a:p>
          <a:p>
            <a:r>
              <a:rPr lang="da-DK" sz="1400" dirty="0"/>
              <a:t> forældrehandleplaner med </a:t>
            </a:r>
            <a:r>
              <a:rPr lang="da-DK" sz="1400" b="1" dirty="0"/>
              <a:t>hhv. konkrete mål og ukonkrete mål uden specifik angivelse af indsatser og (kun 1) eksempel på plan, hvor forældrene har været grundigt inddraget i processen og (efter flere års arbejde med dette) på den baggrund fået en plan, der indeholder såvel konkrete mål som konkrete angivelser af indsats og angivelse af, hvordan der evalueres/ følges op. </a:t>
            </a:r>
          </a:p>
          <a:p>
            <a:r>
              <a:rPr lang="da-DK" sz="1400" b="1" dirty="0"/>
              <a:t>Anbringelsessager er altid komplekse. De udvalgte forældrehandleplaner afspejler denne kompleksitet. Der er ingen lette løsninger eller klare ”facit”. Vores fokus i denne case-samling er ikke på anbringelsesårsager, men alene på, hvor vidt der fagligt kvalificeret handles efter loven i forhold til at udarbejde en forældrehandleplan om støtte til forældre</a:t>
            </a:r>
            <a:r>
              <a:rPr lang="da-DK" sz="1400" dirty="0"/>
              <a:t>. </a:t>
            </a:r>
          </a:p>
        </p:txBody>
      </p:sp>
      <p:pic>
        <p:nvPicPr>
          <p:cNvPr id="7" name="Billede 6">
            <a:extLst>
              <a:ext uri="{FF2B5EF4-FFF2-40B4-BE49-F238E27FC236}">
                <a16:creationId xmlns:a16="http://schemas.microsoft.com/office/drawing/2014/main" id="{C5B94B12-4E1D-4372-93A9-1E3EE4743B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2608" y="463962"/>
            <a:ext cx="1858620" cy="563944"/>
          </a:xfrm>
          <a:prstGeom prst="rect">
            <a:avLst/>
          </a:prstGeom>
        </p:spPr>
      </p:pic>
    </p:spTree>
    <p:extLst>
      <p:ext uri="{BB962C8B-B14F-4D97-AF65-F5344CB8AC3E}">
        <p14:creationId xmlns:p14="http://schemas.microsoft.com/office/powerpoint/2010/main" val="3401972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CFD4B4-9FCA-499B-A936-784AFE2A0549}"/>
              </a:ext>
            </a:extLst>
          </p:cNvPr>
          <p:cNvSpPr>
            <a:spLocks noGrp="1"/>
          </p:cNvSpPr>
          <p:nvPr>
            <p:ph type="title"/>
          </p:nvPr>
        </p:nvSpPr>
        <p:spPr/>
        <p:txBody>
          <a:bodyPr>
            <a:normAutofit/>
          </a:bodyPr>
          <a:lstStyle/>
          <a:p>
            <a:pPr algn="l"/>
            <a:br>
              <a:rPr lang="da-DK" sz="3000" dirty="0"/>
            </a:br>
            <a:r>
              <a:rPr lang="da-DK" sz="1600" b="1" dirty="0"/>
              <a:t>Erfaringer med forældrehandleplaner, temadag 2. november 2021</a:t>
            </a:r>
          </a:p>
        </p:txBody>
      </p:sp>
      <p:sp>
        <p:nvSpPr>
          <p:cNvPr id="9" name="Pladsholder til indhold 8">
            <a:extLst>
              <a:ext uri="{FF2B5EF4-FFF2-40B4-BE49-F238E27FC236}">
                <a16:creationId xmlns:a16="http://schemas.microsoft.com/office/drawing/2014/main" id="{9C1071FD-9A19-46A1-BB63-11A8EAA42871}"/>
              </a:ext>
            </a:extLst>
          </p:cNvPr>
          <p:cNvSpPr>
            <a:spLocks noGrp="1"/>
          </p:cNvSpPr>
          <p:nvPr>
            <p:ph idx="1"/>
          </p:nvPr>
        </p:nvSpPr>
        <p:spPr>
          <a:xfrm>
            <a:off x="838200" y="1825624"/>
            <a:ext cx="10515600" cy="5032376"/>
          </a:xfrm>
        </p:spPr>
        <p:txBody>
          <a:bodyPr>
            <a:normAutofit/>
          </a:bodyPr>
          <a:lstStyle/>
          <a:p>
            <a:r>
              <a:rPr lang="da-DK" sz="2000" b="1" dirty="0"/>
              <a:t>Disposition:</a:t>
            </a:r>
          </a:p>
          <a:p>
            <a:r>
              <a:rPr lang="da-DK" sz="2000" b="1" dirty="0"/>
              <a:t>Baggrund og kommentarer er uddybet i den digitale udgave </a:t>
            </a:r>
            <a:r>
              <a:rPr lang="da-DK" sz="2000" b="1" dirty="0">
                <a:hlinkClick r:id="rId2"/>
              </a:rPr>
              <a:t>www.rift.center</a:t>
            </a:r>
            <a:endParaRPr lang="da-DK" sz="2000" b="1" dirty="0"/>
          </a:p>
          <a:p>
            <a:r>
              <a:rPr lang="da-DK" sz="2000" b="1" dirty="0"/>
              <a:t>Her:</a:t>
            </a:r>
          </a:p>
          <a:p>
            <a:r>
              <a:rPr lang="da-DK" sz="2000" b="1" dirty="0"/>
              <a:t>Hvem? Forældre/ barn situation kort</a:t>
            </a:r>
          </a:p>
          <a:p>
            <a:r>
              <a:rPr lang="da-DK" sz="2000" b="1" dirty="0"/>
              <a:t>Forældrehandleplan og historik</a:t>
            </a:r>
          </a:p>
          <a:p>
            <a:r>
              <a:rPr lang="da-DK" sz="2000" b="1" dirty="0"/>
              <a:t>Forældrehandleplane:</a:t>
            </a:r>
          </a:p>
          <a:p>
            <a:r>
              <a:rPr lang="da-DK" sz="2000" b="1" dirty="0"/>
              <a:t>- inddragelse?</a:t>
            </a:r>
          </a:p>
          <a:p>
            <a:r>
              <a:rPr lang="da-DK" sz="2000" b="1" dirty="0"/>
              <a:t>- formen</a:t>
            </a:r>
          </a:p>
          <a:p>
            <a:pPr marL="0" indent="0">
              <a:buNone/>
            </a:pPr>
            <a:r>
              <a:rPr lang="da-DK" sz="2000" b="1" dirty="0"/>
              <a:t>- I den digitale udgave analyse jf. analysepunkter fra </a:t>
            </a:r>
            <a:r>
              <a:rPr lang="da-DK" sz="2000" b="1" dirty="0" err="1"/>
              <a:t>hhv</a:t>
            </a:r>
            <a:r>
              <a:rPr lang="da-DK" sz="2000" b="1" dirty="0"/>
              <a:t> Ankestyrelsens undersøgelse og Socialstyrelsens projekt – på bagsiden af omslagets forside</a:t>
            </a:r>
          </a:p>
        </p:txBody>
      </p:sp>
      <p:pic>
        <p:nvPicPr>
          <p:cNvPr id="7" name="Billede 6">
            <a:extLst>
              <a:ext uri="{FF2B5EF4-FFF2-40B4-BE49-F238E27FC236}">
                <a16:creationId xmlns:a16="http://schemas.microsoft.com/office/drawing/2014/main" id="{C5B94B12-4E1D-4372-93A9-1E3EE4743B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72608" y="463962"/>
            <a:ext cx="1858620" cy="563944"/>
          </a:xfrm>
          <a:prstGeom prst="rect">
            <a:avLst/>
          </a:prstGeom>
        </p:spPr>
      </p:pic>
    </p:spTree>
    <p:extLst>
      <p:ext uri="{BB962C8B-B14F-4D97-AF65-F5344CB8AC3E}">
        <p14:creationId xmlns:p14="http://schemas.microsoft.com/office/powerpoint/2010/main" val="1541990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CFD4B4-9FCA-499B-A936-784AFE2A0549}"/>
              </a:ext>
            </a:extLst>
          </p:cNvPr>
          <p:cNvSpPr>
            <a:spLocks noGrp="1"/>
          </p:cNvSpPr>
          <p:nvPr>
            <p:ph type="title"/>
          </p:nvPr>
        </p:nvSpPr>
        <p:spPr/>
        <p:txBody>
          <a:bodyPr>
            <a:normAutofit/>
          </a:bodyPr>
          <a:lstStyle/>
          <a:p>
            <a:pPr algn="l"/>
            <a:br>
              <a:rPr lang="da-DK" sz="3000" dirty="0"/>
            </a:br>
            <a:r>
              <a:rPr lang="da-DK" sz="1600" b="1" dirty="0"/>
              <a:t>Erfaringer med forældrehandleplaner, temadag 2. november 2021</a:t>
            </a:r>
          </a:p>
        </p:txBody>
      </p:sp>
      <p:sp>
        <p:nvSpPr>
          <p:cNvPr id="9" name="Pladsholder til indhold 8">
            <a:extLst>
              <a:ext uri="{FF2B5EF4-FFF2-40B4-BE49-F238E27FC236}">
                <a16:creationId xmlns:a16="http://schemas.microsoft.com/office/drawing/2014/main" id="{9C1071FD-9A19-46A1-BB63-11A8EAA42871}"/>
              </a:ext>
            </a:extLst>
          </p:cNvPr>
          <p:cNvSpPr>
            <a:spLocks noGrp="1"/>
          </p:cNvSpPr>
          <p:nvPr>
            <p:ph idx="1"/>
          </p:nvPr>
        </p:nvSpPr>
        <p:spPr>
          <a:xfrm>
            <a:off x="838200" y="1825624"/>
            <a:ext cx="10515600" cy="5032376"/>
          </a:xfrm>
        </p:spPr>
        <p:txBody>
          <a:bodyPr>
            <a:normAutofit lnSpcReduction="10000"/>
          </a:bodyPr>
          <a:lstStyle/>
          <a:p>
            <a:r>
              <a:rPr lang="da-DK" sz="2000" b="1" u="sng" dirty="0"/>
              <a:t>Case 2</a:t>
            </a:r>
            <a:r>
              <a:rPr lang="da-DK" sz="2000" b="1" dirty="0"/>
              <a:t> - </a:t>
            </a:r>
            <a:r>
              <a:rPr lang="da-DK" sz="1200" b="1" dirty="0"/>
              <a:t>Kommune 2  </a:t>
            </a:r>
            <a:r>
              <a:rPr lang="da-DK" sz="2000" b="1" dirty="0"/>
              <a:t>Når ansvaret for tværfaglig handicapindsats placeres hos forælderen</a:t>
            </a:r>
          </a:p>
          <a:p>
            <a:pPr marL="0" indent="0">
              <a:buNone/>
            </a:pPr>
            <a:r>
              <a:rPr lang="da-DK" sz="1400" b="1" dirty="0"/>
              <a:t>Se side 32</a:t>
            </a:r>
          </a:p>
          <a:p>
            <a:r>
              <a:rPr lang="da-DK" sz="2000" b="1" u="sng" dirty="0"/>
              <a:t>Case 3</a:t>
            </a:r>
            <a:r>
              <a:rPr lang="da-DK" sz="2000" b="1" dirty="0"/>
              <a:t> - </a:t>
            </a:r>
            <a:r>
              <a:rPr lang="da-DK" sz="1200" b="1" dirty="0"/>
              <a:t>Kommune 3</a:t>
            </a:r>
            <a:r>
              <a:rPr lang="da-DK" sz="2000" b="1" dirty="0"/>
              <a:t> Når ansvaret for konflikthåndtering placeres hos forælderen</a:t>
            </a:r>
            <a:r>
              <a:rPr lang="da-DK" sz="2000" dirty="0"/>
              <a:t>     </a:t>
            </a:r>
          </a:p>
          <a:p>
            <a:pPr marL="0" indent="0">
              <a:buNone/>
            </a:pPr>
            <a:r>
              <a:rPr lang="da-DK" sz="1400" b="1" dirty="0"/>
              <a:t>Se side 36</a:t>
            </a:r>
          </a:p>
          <a:p>
            <a:r>
              <a:rPr lang="da-DK" sz="2000" b="1" u="sng" dirty="0"/>
              <a:t>Case 6 </a:t>
            </a:r>
            <a:r>
              <a:rPr lang="da-DK" sz="2000" b="1" dirty="0"/>
              <a:t>- </a:t>
            </a:r>
            <a:r>
              <a:rPr lang="da-DK" sz="1200" b="1" dirty="0"/>
              <a:t>Kommune 3</a:t>
            </a:r>
            <a:r>
              <a:rPr lang="da-DK" sz="2000" b="1" dirty="0"/>
              <a:t>  Når forælderen skal ”kunne forstå datters funktionsnedsættelse mm.” alene på baggrund af 2 timers samvær hver 3. uge </a:t>
            </a:r>
          </a:p>
          <a:p>
            <a:pPr marL="0" indent="0">
              <a:buNone/>
            </a:pPr>
            <a:r>
              <a:rPr lang="da-DK" sz="1400" b="1" dirty="0"/>
              <a:t>Se side 38</a:t>
            </a:r>
          </a:p>
          <a:p>
            <a:r>
              <a:rPr lang="da-DK" sz="2000" b="1" u="sng" dirty="0"/>
              <a:t>Case 7</a:t>
            </a:r>
            <a:r>
              <a:rPr lang="da-DK" sz="2400" b="1" dirty="0"/>
              <a:t> - </a:t>
            </a:r>
            <a:r>
              <a:rPr lang="da-DK" sz="1200" b="1" dirty="0"/>
              <a:t>Kommune 6</a:t>
            </a:r>
            <a:r>
              <a:rPr lang="da-DK" sz="2400" b="1" dirty="0"/>
              <a:t> </a:t>
            </a:r>
            <a:r>
              <a:rPr lang="da-DK" sz="2000" b="1" dirty="0"/>
              <a:t>Når mulighed for hjemgivelse kompliceres af , at kommunen i årevis har negligeret at indsætte psykologfagligt anbefalede indsatser </a:t>
            </a:r>
          </a:p>
          <a:p>
            <a:pPr marL="0" indent="0">
              <a:buNone/>
            </a:pPr>
            <a:r>
              <a:rPr lang="da-DK" sz="1400" b="1" dirty="0"/>
              <a:t>Se s. 42</a:t>
            </a:r>
          </a:p>
          <a:p>
            <a:r>
              <a:rPr lang="da-DK" sz="2000" b="1" u="sng" dirty="0"/>
              <a:t>Case 8</a:t>
            </a:r>
            <a:r>
              <a:rPr lang="da-DK" sz="2400" b="1" u="sng" dirty="0"/>
              <a:t> </a:t>
            </a:r>
            <a:r>
              <a:rPr lang="da-DK" sz="1400" b="1" dirty="0"/>
              <a:t>- Kommune 7 </a:t>
            </a:r>
            <a:r>
              <a:rPr lang="da-DK" sz="2000" b="1" dirty="0"/>
              <a:t>Når forældrenes funktionsnedsættelser ikke mødes med tværfaglighed </a:t>
            </a:r>
          </a:p>
          <a:p>
            <a:pPr marL="0" indent="0">
              <a:buNone/>
            </a:pPr>
            <a:r>
              <a:rPr lang="da-DK" sz="1400" b="1" dirty="0"/>
              <a:t>Se s. 49</a:t>
            </a:r>
          </a:p>
          <a:p>
            <a:r>
              <a:rPr lang="da-DK" sz="2000" b="1" u="sng" dirty="0"/>
              <a:t>Case 10</a:t>
            </a:r>
            <a:r>
              <a:rPr lang="da-DK" sz="1400" b="1" dirty="0"/>
              <a:t> - Kommune 9 </a:t>
            </a:r>
            <a:r>
              <a:rPr lang="da-DK" sz="2000" b="1" dirty="0"/>
              <a:t>Når kognitive udfordringer fastlåser forælderen som værende uden udviklingspotential  </a:t>
            </a:r>
          </a:p>
          <a:p>
            <a:pPr marL="0" indent="0">
              <a:buNone/>
            </a:pPr>
            <a:r>
              <a:rPr lang="da-DK" sz="1400" b="1" dirty="0"/>
              <a:t>Se s.55</a:t>
            </a:r>
          </a:p>
          <a:p>
            <a:pPr marL="0" indent="0">
              <a:buNone/>
            </a:pPr>
            <a:endParaRPr lang="da-DK" sz="1400" b="1" dirty="0"/>
          </a:p>
          <a:p>
            <a:pPr marL="0" indent="0">
              <a:buNone/>
            </a:pPr>
            <a:endParaRPr lang="da-DK" sz="1400" b="1" dirty="0"/>
          </a:p>
          <a:p>
            <a:pPr marL="0" indent="0">
              <a:buNone/>
            </a:pPr>
            <a:endParaRPr lang="da-DK" sz="2400" b="1" dirty="0"/>
          </a:p>
          <a:p>
            <a:pPr marL="0" indent="0">
              <a:buNone/>
            </a:pPr>
            <a:endParaRPr lang="da-DK" sz="2400" b="1" dirty="0"/>
          </a:p>
          <a:p>
            <a:pPr marL="0" indent="0">
              <a:buNone/>
            </a:pPr>
            <a:endParaRPr lang="da-DK" sz="2000" b="1" dirty="0"/>
          </a:p>
          <a:p>
            <a:endParaRPr lang="da-DK" sz="2000" b="1" dirty="0"/>
          </a:p>
        </p:txBody>
      </p:sp>
      <p:pic>
        <p:nvPicPr>
          <p:cNvPr id="7" name="Billede 6">
            <a:extLst>
              <a:ext uri="{FF2B5EF4-FFF2-40B4-BE49-F238E27FC236}">
                <a16:creationId xmlns:a16="http://schemas.microsoft.com/office/drawing/2014/main" id="{C5B94B12-4E1D-4372-93A9-1E3EE4743B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2608" y="463962"/>
            <a:ext cx="1858620" cy="563944"/>
          </a:xfrm>
          <a:prstGeom prst="rect">
            <a:avLst/>
          </a:prstGeom>
        </p:spPr>
      </p:pic>
    </p:spTree>
    <p:extLst>
      <p:ext uri="{BB962C8B-B14F-4D97-AF65-F5344CB8AC3E}">
        <p14:creationId xmlns:p14="http://schemas.microsoft.com/office/powerpoint/2010/main" val="754394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CFD4B4-9FCA-499B-A936-784AFE2A0549}"/>
              </a:ext>
            </a:extLst>
          </p:cNvPr>
          <p:cNvSpPr>
            <a:spLocks noGrp="1"/>
          </p:cNvSpPr>
          <p:nvPr>
            <p:ph type="title"/>
          </p:nvPr>
        </p:nvSpPr>
        <p:spPr/>
        <p:txBody>
          <a:bodyPr>
            <a:normAutofit/>
          </a:bodyPr>
          <a:lstStyle/>
          <a:p>
            <a:pPr algn="l"/>
            <a:br>
              <a:rPr lang="da-DK" sz="3000" dirty="0"/>
            </a:br>
            <a:r>
              <a:rPr lang="da-DK" sz="1600" b="1" dirty="0"/>
              <a:t>Erfaringer med forældrehandleplaner, temadag 2. november 2021</a:t>
            </a:r>
          </a:p>
        </p:txBody>
      </p:sp>
      <p:sp>
        <p:nvSpPr>
          <p:cNvPr id="9" name="Pladsholder til indhold 8">
            <a:extLst>
              <a:ext uri="{FF2B5EF4-FFF2-40B4-BE49-F238E27FC236}">
                <a16:creationId xmlns:a16="http://schemas.microsoft.com/office/drawing/2014/main" id="{9C1071FD-9A19-46A1-BB63-11A8EAA42871}"/>
              </a:ext>
            </a:extLst>
          </p:cNvPr>
          <p:cNvSpPr>
            <a:spLocks noGrp="1"/>
          </p:cNvSpPr>
          <p:nvPr>
            <p:ph idx="1"/>
          </p:nvPr>
        </p:nvSpPr>
        <p:spPr>
          <a:xfrm>
            <a:off x="838200" y="1825624"/>
            <a:ext cx="10515600" cy="5032376"/>
          </a:xfrm>
        </p:spPr>
        <p:txBody>
          <a:bodyPr>
            <a:normAutofit/>
          </a:bodyPr>
          <a:lstStyle/>
          <a:p>
            <a:endParaRPr lang="da-DK" sz="1200" dirty="0"/>
          </a:p>
          <a:p>
            <a:r>
              <a:rPr lang="da-DK" sz="2000" b="1" dirty="0"/>
              <a:t>Generel analyse:</a:t>
            </a:r>
          </a:p>
          <a:p>
            <a:r>
              <a:rPr lang="da-DK" sz="1400" dirty="0"/>
              <a:t>Mangel på tilstrækkelig forskning om og faglighed i arbejdet med forældres rolle under anbringelse</a:t>
            </a:r>
          </a:p>
          <a:p>
            <a:r>
              <a:rPr lang="da-DK" sz="1400" dirty="0"/>
              <a:t>Forældrehandleplaner og helhedsorienteret indsatser til forældre – et nedprioriteret område</a:t>
            </a:r>
          </a:p>
          <a:p>
            <a:r>
              <a:rPr lang="da-DK" sz="1400" dirty="0"/>
              <a:t>Skønnet om indsatser til forældre bygger ofte på tidligt dannet negativt billede af forældrene</a:t>
            </a:r>
          </a:p>
          <a:p>
            <a:r>
              <a:rPr lang="da-DK" sz="1400" dirty="0"/>
              <a:t>Punkterne fra Ankestyrelsens undersøgelse om vægtningen i sagsbehandlernes vurderinger Skønnet om hvorvidt indsatsen ”har en eller anden relation til barnet” </a:t>
            </a:r>
          </a:p>
          <a:p>
            <a:r>
              <a:rPr lang="da-DK" sz="1400" dirty="0"/>
              <a:t>fokus på, hvordan forældrene reagerer på anbringelsen og på hvilken hjælp, de har modtaget inden anbringelsen.</a:t>
            </a:r>
          </a:p>
          <a:p>
            <a:r>
              <a:rPr lang="da-DK" sz="1400" dirty="0"/>
              <a:t>Generel analyse disponeret efter de enkelte trin i forældrearbejdet efter anbringelsen: Lige efter anbringelsen</a:t>
            </a:r>
          </a:p>
          <a:p>
            <a:r>
              <a:rPr lang="da-DK" sz="1400" dirty="0"/>
              <a:t>Processen for udarbejdelse af en forældrehandleplan</a:t>
            </a:r>
          </a:p>
          <a:p>
            <a:r>
              <a:rPr lang="da-DK" sz="1400" dirty="0"/>
              <a:t>Forældrehandleplanernes form og kvalitet, indhold og opfølgning</a:t>
            </a:r>
          </a:p>
          <a:p>
            <a:r>
              <a:rPr lang="da-DK" sz="1400" dirty="0"/>
              <a:t>Ift. Socialstyrelsens eksempler på anbefaling – se omslaget bagsiden af forsiden</a:t>
            </a:r>
          </a:p>
          <a:p>
            <a:endParaRPr lang="da-DK" sz="1400" dirty="0"/>
          </a:p>
          <a:p>
            <a:endParaRPr lang="da-DK" sz="2000" b="1" dirty="0"/>
          </a:p>
        </p:txBody>
      </p:sp>
      <p:pic>
        <p:nvPicPr>
          <p:cNvPr id="7" name="Billede 6">
            <a:extLst>
              <a:ext uri="{FF2B5EF4-FFF2-40B4-BE49-F238E27FC236}">
                <a16:creationId xmlns:a16="http://schemas.microsoft.com/office/drawing/2014/main" id="{C5B94B12-4E1D-4372-93A9-1E3EE4743B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2608" y="463962"/>
            <a:ext cx="1858620" cy="563944"/>
          </a:xfrm>
          <a:prstGeom prst="rect">
            <a:avLst/>
          </a:prstGeom>
        </p:spPr>
      </p:pic>
    </p:spTree>
    <p:extLst>
      <p:ext uri="{BB962C8B-B14F-4D97-AF65-F5344CB8AC3E}">
        <p14:creationId xmlns:p14="http://schemas.microsoft.com/office/powerpoint/2010/main" val="2972680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CFD4B4-9FCA-499B-A936-784AFE2A0549}"/>
              </a:ext>
            </a:extLst>
          </p:cNvPr>
          <p:cNvSpPr>
            <a:spLocks noGrp="1"/>
          </p:cNvSpPr>
          <p:nvPr>
            <p:ph type="title"/>
          </p:nvPr>
        </p:nvSpPr>
        <p:spPr/>
        <p:txBody>
          <a:bodyPr>
            <a:normAutofit/>
          </a:bodyPr>
          <a:lstStyle/>
          <a:p>
            <a:pPr algn="l"/>
            <a:br>
              <a:rPr lang="da-DK" sz="3000" dirty="0"/>
            </a:br>
            <a:r>
              <a:rPr lang="da-DK" sz="1600" b="1" dirty="0"/>
              <a:t>Erfaringer med forældrehandleplaner, temadag 2. november 2021</a:t>
            </a:r>
          </a:p>
        </p:txBody>
      </p:sp>
      <p:sp>
        <p:nvSpPr>
          <p:cNvPr id="9" name="Pladsholder til indhold 8">
            <a:extLst>
              <a:ext uri="{FF2B5EF4-FFF2-40B4-BE49-F238E27FC236}">
                <a16:creationId xmlns:a16="http://schemas.microsoft.com/office/drawing/2014/main" id="{9C1071FD-9A19-46A1-BB63-11A8EAA42871}"/>
              </a:ext>
            </a:extLst>
          </p:cNvPr>
          <p:cNvSpPr>
            <a:spLocks noGrp="1"/>
          </p:cNvSpPr>
          <p:nvPr>
            <p:ph idx="1"/>
          </p:nvPr>
        </p:nvSpPr>
        <p:spPr>
          <a:xfrm>
            <a:off x="838200" y="1825624"/>
            <a:ext cx="10515600" cy="5032376"/>
          </a:xfrm>
        </p:spPr>
        <p:txBody>
          <a:bodyPr>
            <a:normAutofit lnSpcReduction="10000"/>
          </a:bodyPr>
          <a:lstStyle/>
          <a:p>
            <a:endParaRPr lang="da-DK" sz="1200" dirty="0"/>
          </a:p>
          <a:p>
            <a:r>
              <a:rPr lang="da-DK" sz="2000" b="1" dirty="0"/>
              <a:t>HVAD KUNNE VI  bl.a. TÆNKE OS?</a:t>
            </a:r>
          </a:p>
          <a:p>
            <a:r>
              <a:rPr lang="da-DK" sz="1400" dirty="0"/>
              <a:t>Opprioritering – obligatorisk – også hvis ikke indsat støtte (andre sagsbehandlingsskridt kan være en del af indsatsen: F.eks. Viden om barnet via netværksmøder mm)</a:t>
            </a:r>
          </a:p>
          <a:p>
            <a:r>
              <a:rPr lang="da-DK" sz="1400" dirty="0"/>
              <a:t>Lovpligtig inddragelsesproces og lovpligtigt krav om hjælp til tværfaglig proces herunder hjælp ved samarbejde mellem flere instanser/ kommuner</a:t>
            </a:r>
          </a:p>
          <a:p>
            <a:r>
              <a:rPr lang="da-DK" sz="1400" dirty="0"/>
              <a:t>Formen: Jf. skabelonen fra Socialstyrelsen med bemærkninger: </a:t>
            </a:r>
            <a:r>
              <a:rPr lang="da-DK" sz="1050" dirty="0">
                <a:hlinkClick r:id="rId2"/>
              </a:rPr>
              <a:t>Ny skabelon til forældrehandleplan — Socialstyrelsen - Viden til gavn</a:t>
            </a:r>
            <a:endParaRPr lang="da-DK" sz="1400" dirty="0"/>
          </a:p>
          <a:p>
            <a:r>
              <a:rPr lang="da-DK" sz="1400" dirty="0"/>
              <a:t>- beskrivelse af baggrund for målene, så det forstås ens af alle – konkrete , målbare mål  </a:t>
            </a:r>
          </a:p>
          <a:p>
            <a:r>
              <a:rPr lang="da-DK" sz="1400" dirty="0"/>
              <a:t>Beskrivelse af hvordan og hvornår der evalueres og af hvem</a:t>
            </a:r>
          </a:p>
          <a:p>
            <a:r>
              <a:rPr lang="da-DK" sz="1400" dirty="0"/>
              <a:t>Løbende opfølgning – 1 gang om året er for lidt</a:t>
            </a:r>
          </a:p>
          <a:p>
            <a:r>
              <a:rPr lang="da-DK" sz="1400" dirty="0"/>
              <a:t>FORSKNING og mere viden om hvilke forskellige familiebehandlingsformer mm, der virker til hvilke målgrupper osv. , anvend den kvalitative forskning, der findes (nationalt </a:t>
            </a:r>
            <a:r>
              <a:rPr lang="da-DK" sz="1400"/>
              <a:t>og internationalt).</a:t>
            </a:r>
            <a:endParaRPr lang="da-DK" sz="1400" dirty="0"/>
          </a:p>
          <a:p>
            <a:r>
              <a:rPr lang="da-DK" sz="1400" dirty="0"/>
              <a:t>Obligatorisk krisehjælp mm</a:t>
            </a:r>
          </a:p>
          <a:p>
            <a:r>
              <a:rPr lang="da-DK" sz="1400" dirty="0"/>
              <a:t>Efteruddannelse til alle der arbejder på feltet – gerne overbygningsuddannelse til Socialrådgiverne herunder med moduler om voksenpædagogik, familiebehandling osv.</a:t>
            </a:r>
          </a:p>
          <a:p>
            <a:r>
              <a:rPr lang="da-DK" sz="1400" dirty="0"/>
              <a:t>Generelt større fokus på udbud og kvalitet ift. også det voksenpædagogisk perspektiv i familiebehandling – fokus på tværfaglighed</a:t>
            </a:r>
          </a:p>
          <a:p>
            <a:r>
              <a:rPr lang="da-DK" sz="1400" dirty="0"/>
              <a:t>Vi kan godt lide Memox 40 grundtanker i familiearbejdet s. Case-samlingen s. 25</a:t>
            </a:r>
          </a:p>
          <a:p>
            <a:pPr algn="ctr"/>
            <a:r>
              <a:rPr lang="da-DK" sz="1400" b="1" dirty="0"/>
              <a:t>God arbejdslyst </a:t>
            </a:r>
            <a:r>
              <a:rPr lang="da-DK" sz="1400" b="1" dirty="0">
                <a:sym typeface="Wingdings" panose="05000000000000000000" pitchFamily="2" charset="2"/>
              </a:rPr>
              <a:t> </a:t>
            </a:r>
            <a:endParaRPr lang="da-DK" sz="1400" b="1" dirty="0"/>
          </a:p>
          <a:p>
            <a:endParaRPr lang="da-DK" sz="1400" dirty="0"/>
          </a:p>
          <a:p>
            <a:endParaRPr lang="da-DK" sz="2000" b="1" dirty="0"/>
          </a:p>
        </p:txBody>
      </p:sp>
      <p:pic>
        <p:nvPicPr>
          <p:cNvPr id="7" name="Billede 6">
            <a:extLst>
              <a:ext uri="{FF2B5EF4-FFF2-40B4-BE49-F238E27FC236}">
                <a16:creationId xmlns:a16="http://schemas.microsoft.com/office/drawing/2014/main" id="{C5B94B12-4E1D-4372-93A9-1E3EE4743B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72608" y="463962"/>
            <a:ext cx="1858620" cy="563944"/>
          </a:xfrm>
          <a:prstGeom prst="rect">
            <a:avLst/>
          </a:prstGeom>
        </p:spPr>
      </p:pic>
    </p:spTree>
    <p:extLst>
      <p:ext uri="{BB962C8B-B14F-4D97-AF65-F5344CB8AC3E}">
        <p14:creationId xmlns:p14="http://schemas.microsoft.com/office/powerpoint/2010/main" val="3353328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CFD4B4-9FCA-499B-A936-784AFE2A0549}"/>
              </a:ext>
            </a:extLst>
          </p:cNvPr>
          <p:cNvSpPr>
            <a:spLocks noGrp="1"/>
          </p:cNvSpPr>
          <p:nvPr>
            <p:ph type="title"/>
          </p:nvPr>
        </p:nvSpPr>
        <p:spPr/>
        <p:txBody>
          <a:bodyPr>
            <a:normAutofit/>
          </a:bodyPr>
          <a:lstStyle/>
          <a:p>
            <a:pPr algn="l"/>
            <a:br>
              <a:rPr lang="da-DK" sz="3000" dirty="0"/>
            </a:br>
            <a:r>
              <a:rPr lang="da-DK" sz="1600" b="1" dirty="0"/>
              <a:t>Erfaringer med forældrehandleplaner, temadag 2. november 2021</a:t>
            </a:r>
          </a:p>
        </p:txBody>
      </p:sp>
      <p:sp>
        <p:nvSpPr>
          <p:cNvPr id="9" name="Pladsholder til indhold 8">
            <a:extLst>
              <a:ext uri="{FF2B5EF4-FFF2-40B4-BE49-F238E27FC236}">
                <a16:creationId xmlns:a16="http://schemas.microsoft.com/office/drawing/2014/main" id="{9C1071FD-9A19-46A1-BB63-11A8EAA42871}"/>
              </a:ext>
            </a:extLst>
          </p:cNvPr>
          <p:cNvSpPr>
            <a:spLocks noGrp="1"/>
          </p:cNvSpPr>
          <p:nvPr>
            <p:ph idx="1"/>
          </p:nvPr>
        </p:nvSpPr>
        <p:spPr>
          <a:xfrm>
            <a:off x="838200" y="1825624"/>
            <a:ext cx="10515600" cy="5032376"/>
          </a:xfrm>
        </p:spPr>
        <p:txBody>
          <a:bodyPr>
            <a:normAutofit/>
          </a:bodyPr>
          <a:lstStyle/>
          <a:p>
            <a:pPr marL="0" indent="0">
              <a:buNone/>
            </a:pPr>
            <a:r>
              <a:rPr lang="da-DK" sz="2400" b="1" dirty="0"/>
              <a:t>Hvorfor dette tema - arrangement? </a:t>
            </a:r>
            <a:r>
              <a:rPr lang="da-DK" sz="1400" dirty="0"/>
              <a:t>jf. Invitationen: ”Børnene Først – eksempel på pseudo-politik?”</a:t>
            </a:r>
          </a:p>
          <a:p>
            <a:pPr algn="l"/>
            <a:r>
              <a:rPr lang="da-DK" sz="1600" b="1" dirty="0"/>
              <a:t>2018 Socialdemokratiets kongres: </a:t>
            </a:r>
            <a:r>
              <a:rPr lang="da-DK" sz="1200" b="0" i="0" dirty="0">
                <a:solidFill>
                  <a:srgbClr val="212121"/>
                </a:solidFill>
                <a:effectLst/>
                <a:latin typeface="SequelSansRoman"/>
              </a:rPr>
              <a:t>Mette Frederiksen konstaterer i sin beretning, at der er 14.000 børn og unge, der er anbragt uden for hjemmet. Det er de, fordi de måske er vokset op med alkohol, misbrug og vold. Og så er det samfundets opgave at gribe ind, slår S-formanden fast. Når forældre ikke kan finde ud af at tage sig af deres børn, så skal samfundet tage over. Og vi skal gøre det hurtigere. Alt for mange forældre får chance på chance. Og børnene betaler prisen, siger hun.” </a:t>
            </a:r>
            <a:r>
              <a:rPr lang="da-DK" sz="900" dirty="0">
                <a:solidFill>
                  <a:srgbClr val="212121"/>
                </a:solidFill>
                <a:latin typeface="SequelSansRoman"/>
              </a:rPr>
              <a:t>(BT 22. september 2018))</a:t>
            </a:r>
          </a:p>
          <a:p>
            <a:r>
              <a:rPr lang="da-DK" sz="1600" b="1" dirty="0">
                <a:solidFill>
                  <a:srgbClr val="212121"/>
                </a:solidFill>
              </a:rPr>
              <a:t>2019: Socialminister Astrid Krag</a:t>
            </a:r>
            <a:r>
              <a:rPr lang="da-DK" sz="1600" b="1" dirty="0">
                <a:solidFill>
                  <a:srgbClr val="212121"/>
                </a:solidFill>
                <a:latin typeface="SequelSansRoman"/>
              </a:rPr>
              <a:t>: </a:t>
            </a:r>
            <a:r>
              <a:rPr lang="da-DK" sz="1200" dirty="0">
                <a:latin typeface="SequelSansRoman"/>
              </a:rPr>
              <a:t>Hver eneste gang, forældrene forspilder en ekstra chance, så går det ud over børnene</a:t>
            </a:r>
            <a:r>
              <a:rPr lang="da-DK" sz="1400" dirty="0">
                <a:latin typeface="SequelSansRoman"/>
              </a:rPr>
              <a:t>…”</a:t>
            </a:r>
            <a:r>
              <a:rPr lang="da-DK" sz="1400" dirty="0">
                <a:solidFill>
                  <a:srgbClr val="212121"/>
                </a:solidFill>
                <a:latin typeface="SequelSansRoman"/>
              </a:rPr>
              <a:t> </a:t>
            </a:r>
            <a:r>
              <a:rPr lang="da-DK" sz="900" dirty="0">
                <a:solidFill>
                  <a:srgbClr val="212121"/>
                </a:solidFill>
                <a:latin typeface="SequelSansRoman"/>
              </a:rPr>
              <a:t>(citeret fra Kristeligt Dagblad, a-)</a:t>
            </a:r>
            <a:endParaRPr lang="da-DK" sz="1600" b="1" dirty="0"/>
          </a:p>
          <a:p>
            <a:r>
              <a:rPr lang="da-DK" sz="1600" b="1" dirty="0"/>
              <a:t>1. Januar 2020: Mette Frederiksen </a:t>
            </a:r>
            <a:r>
              <a:rPr lang="da-DK" sz="1400" b="1" dirty="0"/>
              <a:t>sagde i sin nytårstale bl.a.</a:t>
            </a:r>
            <a:r>
              <a:rPr lang="da-DK" sz="2400" b="1" dirty="0"/>
              <a:t>: </a:t>
            </a:r>
            <a:r>
              <a:rPr lang="da-DK" sz="1600" dirty="0"/>
              <a:t>”</a:t>
            </a:r>
            <a:r>
              <a:rPr lang="da-DK" sz="1200" dirty="0">
                <a:latin typeface="SequelSansRoman"/>
              </a:rPr>
              <a:t>i dag får nogle forældre for mange chancer … Når vi tager hensyn til de voksne. Så betyder det, at der er børn i Danmark som  vokser op med omsorgssvigt og vold </a:t>
            </a:r>
            <a:r>
              <a:rPr lang="da-DK" sz="1400" dirty="0">
                <a:latin typeface="SequelSansRoman"/>
              </a:rPr>
              <a:t>…</a:t>
            </a:r>
          </a:p>
          <a:p>
            <a:r>
              <a:rPr lang="da-DK" sz="1600" b="1" dirty="0"/>
              <a:t>27. Januar 2021 Udspillet Børnene Først </a:t>
            </a:r>
            <a:r>
              <a:rPr lang="da-DK" sz="1400" dirty="0"/>
              <a:t>hvor forældrene kort resumeret var skrevet ud af ligningen</a:t>
            </a:r>
          </a:p>
          <a:p>
            <a:r>
              <a:rPr lang="da-DK" sz="1600" b="1" dirty="0"/>
              <a:t>11. Maj 2021 Aftalen Børnene Først </a:t>
            </a:r>
            <a:r>
              <a:rPr lang="da-DK" sz="1100" dirty="0"/>
              <a:t>Nu også med </a:t>
            </a:r>
            <a:r>
              <a:rPr lang="da-DK" sz="1100" b="1" i="0" dirty="0">
                <a:solidFill>
                  <a:srgbClr val="36363A"/>
                </a:solidFill>
                <a:effectLst/>
                <a:latin typeface="Calibri" panose="020F0502020204030204" pitchFamily="34" charset="0"/>
                <a:cs typeface="Calibri" panose="020F0502020204030204" pitchFamily="34" charset="0"/>
              </a:rPr>
              <a:t>fokus på forebyggelse og støtte til hele familien via familieanbringelser, forældrehandleplaner og familiehuse :</a:t>
            </a:r>
          </a:p>
          <a:p>
            <a:r>
              <a:rPr lang="da-DK" sz="1100" b="1" dirty="0"/>
              <a:t>S.3: </a:t>
            </a:r>
            <a:r>
              <a:rPr lang="da-DK" sz="1100" dirty="0"/>
              <a:t>Obligatorisk forældrehandleplaner hedder overskriften til afsnit, der især handler om obligatoriske forældrehandleplaner til forældre til søskende til anbragt barn +:</a:t>
            </a:r>
          </a:p>
          <a:p>
            <a:r>
              <a:rPr lang="da-DK" sz="1100" dirty="0"/>
              <a:t>Aftalepartierne bemærker, at forældrehandleplanerne også er vigtige i ikke-obligatoriske sager</a:t>
            </a:r>
            <a:endParaRPr lang="da-DK" sz="1600" dirty="0"/>
          </a:p>
          <a:p>
            <a:r>
              <a:rPr lang="da-DK" sz="1100" b="1" dirty="0"/>
              <a:t>S. 15 </a:t>
            </a:r>
            <a:r>
              <a:rPr lang="da-DK" sz="1100" dirty="0"/>
              <a:t>Aftaleparterne er derfor enige om, at de eksisterende regler om forældrestøtte som led i en ny Barnets Lov skal gøres klarere. Aftaleparterne noterer sig samtidig, at Socialstyrelsen har udarbejdet understøttende redskaber til kommunernes arbejde med forældrehandleplaner og vil udarbejde en håndbog for forældreinddragelse.</a:t>
            </a:r>
          </a:p>
          <a:p>
            <a:r>
              <a:rPr lang="da-DK" sz="1100" b="1" dirty="0"/>
              <a:t>S.3 : </a:t>
            </a:r>
            <a:r>
              <a:rPr lang="da-DK" sz="1100" dirty="0"/>
              <a:t>Udbredelse af familiehuse i hele landet skal give udsatte forældre bedre støtte i forældrerollen og give anbragte børn og unge adgang til en tryg børnebase</a:t>
            </a:r>
          </a:p>
          <a:p>
            <a:r>
              <a:rPr lang="da-DK" sz="1100" b="1" dirty="0"/>
              <a:t>S.4: </a:t>
            </a:r>
            <a:r>
              <a:rPr lang="da-DK" sz="1000" dirty="0"/>
              <a:t>Støtte for hele familien – flere og bedre familieanbringelser …. Herunder om behov for mere viden om dette</a:t>
            </a:r>
          </a:p>
          <a:p>
            <a:r>
              <a:rPr lang="da-DK" sz="1100" b="1" dirty="0"/>
              <a:t>S.15</a:t>
            </a:r>
            <a:r>
              <a:rPr lang="da-DK" sz="1000" b="1" dirty="0"/>
              <a:t>: </a:t>
            </a:r>
            <a:r>
              <a:rPr lang="da-DK" sz="1100" dirty="0"/>
              <a:t>Forebyggelse af omsorgssvigt i minoritetsfamilier</a:t>
            </a:r>
            <a:endParaRPr lang="da-DK" sz="1100" b="1" dirty="0"/>
          </a:p>
          <a:p>
            <a:endParaRPr lang="da-DK" sz="1000" dirty="0"/>
          </a:p>
          <a:p>
            <a:endParaRPr lang="da-DK" sz="1200" b="1" dirty="0"/>
          </a:p>
          <a:p>
            <a:pPr marL="0" indent="0">
              <a:buNone/>
            </a:pPr>
            <a:endParaRPr lang="da-DK" sz="1400" b="1" dirty="0"/>
          </a:p>
          <a:p>
            <a:pPr>
              <a:buFontTx/>
              <a:buChar char="-"/>
            </a:pPr>
            <a:endParaRPr lang="da-DK" sz="1400" b="1" dirty="0"/>
          </a:p>
          <a:p>
            <a:endParaRPr lang="da-DK" dirty="0"/>
          </a:p>
        </p:txBody>
      </p:sp>
      <p:pic>
        <p:nvPicPr>
          <p:cNvPr id="7" name="Billede 6">
            <a:extLst>
              <a:ext uri="{FF2B5EF4-FFF2-40B4-BE49-F238E27FC236}">
                <a16:creationId xmlns:a16="http://schemas.microsoft.com/office/drawing/2014/main" id="{C5B94B12-4E1D-4372-93A9-1E3EE4743B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2608" y="463962"/>
            <a:ext cx="1858620" cy="563944"/>
          </a:xfrm>
          <a:prstGeom prst="rect">
            <a:avLst/>
          </a:prstGeom>
        </p:spPr>
      </p:pic>
    </p:spTree>
    <p:extLst>
      <p:ext uri="{BB962C8B-B14F-4D97-AF65-F5344CB8AC3E}">
        <p14:creationId xmlns:p14="http://schemas.microsoft.com/office/powerpoint/2010/main" val="1379195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CFD4B4-9FCA-499B-A936-784AFE2A0549}"/>
              </a:ext>
            </a:extLst>
          </p:cNvPr>
          <p:cNvSpPr>
            <a:spLocks noGrp="1"/>
          </p:cNvSpPr>
          <p:nvPr>
            <p:ph type="title"/>
          </p:nvPr>
        </p:nvSpPr>
        <p:spPr/>
        <p:txBody>
          <a:bodyPr>
            <a:normAutofit/>
          </a:bodyPr>
          <a:lstStyle/>
          <a:p>
            <a:pPr algn="l"/>
            <a:br>
              <a:rPr lang="da-DK" sz="3000" dirty="0"/>
            </a:br>
            <a:r>
              <a:rPr lang="da-DK" sz="1600" b="1" dirty="0"/>
              <a:t>Erfaringer med forældrehandleplaner, temadag 2. november 2021</a:t>
            </a:r>
          </a:p>
        </p:txBody>
      </p:sp>
      <p:sp>
        <p:nvSpPr>
          <p:cNvPr id="9" name="Pladsholder til indhold 8">
            <a:extLst>
              <a:ext uri="{FF2B5EF4-FFF2-40B4-BE49-F238E27FC236}">
                <a16:creationId xmlns:a16="http://schemas.microsoft.com/office/drawing/2014/main" id="{9C1071FD-9A19-46A1-BB63-11A8EAA42871}"/>
              </a:ext>
            </a:extLst>
          </p:cNvPr>
          <p:cNvSpPr>
            <a:spLocks noGrp="1"/>
          </p:cNvSpPr>
          <p:nvPr>
            <p:ph idx="1"/>
          </p:nvPr>
        </p:nvSpPr>
        <p:spPr>
          <a:xfrm>
            <a:off x="838200" y="1825624"/>
            <a:ext cx="10515600" cy="5032376"/>
          </a:xfrm>
        </p:spPr>
        <p:txBody>
          <a:bodyPr>
            <a:normAutofit fontScale="85000" lnSpcReduction="20000"/>
          </a:bodyPr>
          <a:lstStyle/>
          <a:p>
            <a:pPr marL="0" indent="0">
              <a:buNone/>
            </a:pPr>
            <a:r>
              <a:rPr lang="da-DK" sz="2400" b="1" dirty="0"/>
              <a:t>Hvorfor dette tema - arrangement? </a:t>
            </a:r>
          </a:p>
          <a:p>
            <a:pPr marL="0" indent="0">
              <a:buNone/>
            </a:pPr>
            <a:r>
              <a:rPr lang="da-DK" sz="2400" b="1" dirty="0"/>
              <a:t>Implementering: </a:t>
            </a:r>
            <a:endParaRPr lang="da-DK" sz="1000" dirty="0"/>
          </a:p>
          <a:p>
            <a:r>
              <a:rPr lang="da-DK" sz="1100" b="1" dirty="0"/>
              <a:t>Bl.a. s. 23 ”</a:t>
            </a:r>
            <a:r>
              <a:rPr lang="da-DK" sz="1100" dirty="0"/>
              <a:t>Implementering: Barnets Lov skal give forbedringer i praksis Det er afgørende for realisering af reformen, at der bliver sat ind med en grundig implementeringsindsats. Alle socialrådgivere skal kende den nye lovgivning gennem efteruddannelse i lovgivningen og dens intentioner. Der fastsættes desuden nationale retningslinjer, som skal vise de bedste faglige løsninger på området” </a:t>
            </a:r>
          </a:p>
          <a:p>
            <a:r>
              <a:rPr lang="da-DK" sz="1100" b="1" dirty="0"/>
              <a:t>S.23. Mål og opfølgning for reformen </a:t>
            </a:r>
            <a:r>
              <a:rPr lang="da-DK" sz="1100" dirty="0"/>
              <a:t>Aftalepartierne er enige om, at der skal ske en tæt og løbende opfølgning på reformen. Aftalepartierne er enige i 7 målsætninger for reformen. Der vil løbende blive foretaget opfølgning på, om de politiske målsætninger og intentioner med reformen er realiseret, herunder en delevaluering og evaluering af reformen. Derudover følges der op på udvalgte mål for reformen gennem nye data og nøgletal for udsatte og anbragte børn. Opfølgning og evaluering er forankret i Social- og Ældreministeriet i samarbejde med Socialstyrelsen. </a:t>
            </a:r>
          </a:p>
          <a:p>
            <a:r>
              <a:rPr lang="da-DK" sz="1100" b="1" dirty="0"/>
              <a:t>Samt s. 23 om partnerskab for implementering</a:t>
            </a:r>
            <a:r>
              <a:rPr lang="da-DK" sz="1400" b="1" dirty="0"/>
              <a:t>.</a:t>
            </a:r>
          </a:p>
          <a:p>
            <a:pPr marL="0" indent="0">
              <a:buNone/>
            </a:pPr>
            <a:r>
              <a:rPr lang="da-DK" sz="1100" b="1" dirty="0"/>
              <a:t>Foruden s. 14 partnerskabsudvalg om plejefamiliereform samt s.19 arbejdsgruppe om Familierådgiveruddannelse</a:t>
            </a:r>
          </a:p>
          <a:p>
            <a:pPr>
              <a:buFontTx/>
              <a:buChar char="-"/>
            </a:pPr>
            <a:endParaRPr lang="da-DK" sz="1400" b="1" dirty="0"/>
          </a:p>
          <a:p>
            <a:r>
              <a:rPr lang="da-DK" sz="2400" b="1" dirty="0"/>
              <a:t>RIFT er bekymrede fordi:</a:t>
            </a:r>
            <a:r>
              <a:rPr lang="da-DK" sz="2400" dirty="0"/>
              <a:t> </a:t>
            </a:r>
            <a:r>
              <a:rPr lang="da-DK" sz="1200" dirty="0"/>
              <a:t>Aktindsigt RIFT søgte 2021 viste os:</a:t>
            </a:r>
            <a:endParaRPr lang="da-DK" sz="2400" b="1" dirty="0"/>
          </a:p>
          <a:p>
            <a:r>
              <a:rPr lang="da-DK" sz="1800" b="1" dirty="0">
                <a:effectLst/>
                <a:latin typeface="Calibri" panose="020F0502020204030204" pitchFamily="34" charset="0"/>
                <a:ea typeface="Calibri" panose="020F0502020204030204" pitchFamily="34" charset="0"/>
              </a:rPr>
              <a:t>Fra Endelig betænkning over statsregnskabet for 2019/ Statsrevisorerne 18/2 2021</a:t>
            </a:r>
            <a:endParaRPr lang="da-DK" sz="1800" dirty="0">
              <a:effectLst/>
              <a:latin typeface="Calibri" panose="020F0502020204030204" pitchFamily="34" charset="0"/>
              <a:ea typeface="Calibri" panose="020F0502020204030204" pitchFamily="34" charset="0"/>
            </a:endParaRPr>
          </a:p>
          <a:p>
            <a:pPr marL="0" indent="0">
              <a:buNone/>
            </a:pPr>
            <a:r>
              <a:rPr lang="da-DK" sz="1800" b="1" dirty="0">
                <a:effectLst/>
                <a:latin typeface="Calibri" panose="020F0502020204030204" pitchFamily="34" charset="0"/>
                <a:ea typeface="Calibri" panose="020F0502020204030204" pitchFamily="34" charset="0"/>
              </a:rPr>
              <a:t>Bemærkning s. 18</a:t>
            </a:r>
            <a:endParaRPr lang="da-DK" sz="1800" dirty="0">
              <a:effectLst/>
              <a:latin typeface="Calibri" panose="020F0502020204030204" pitchFamily="34" charset="0"/>
              <a:ea typeface="Calibri" panose="020F0502020204030204" pitchFamily="34" charset="0"/>
            </a:endParaRPr>
          </a:p>
          <a:p>
            <a:pPr marL="0" indent="0">
              <a:buNone/>
            </a:pPr>
            <a:r>
              <a:rPr lang="da-DK" sz="1800" dirty="0">
                <a:effectLst/>
                <a:latin typeface="Calibri" panose="020F0502020204030204" pitchFamily="34" charset="0"/>
                <a:ea typeface="Calibri" panose="020F0502020204030204" pitchFamily="34" charset="0"/>
              </a:rPr>
              <a:t>Beretning nr. 21/2015 om indsatsen over for anbragte børn Statsrevisorerne konstaterer, at Social- og Indenrigsministeriet har forbedret målingen og dokumentationen af effekten af kommunernes indsats over for anbragte børn, bl.a. er kommunernes pligt til at indberette data på anbringelsesområdet blevet målrettet og </a:t>
            </a:r>
            <a:r>
              <a:rPr lang="da-DK" sz="1800" dirty="0" err="1">
                <a:effectLst/>
                <a:latin typeface="Calibri" panose="020F0502020204030204" pitchFamily="34" charset="0"/>
                <a:ea typeface="Calibri" panose="020F0502020204030204" pitchFamily="34" charset="0"/>
              </a:rPr>
              <a:t>sa</a:t>
            </a:r>
            <a:r>
              <a:rPr lang="da-DK" sz="1800" dirty="0">
                <a:effectLst/>
                <a:latin typeface="Calibri" panose="020F0502020204030204" pitchFamily="34" charset="0"/>
                <a:ea typeface="Calibri" panose="020F0502020204030204" pitchFamily="34" charset="0"/>
              </a:rPr>
              <a:t>[1]</a:t>
            </a:r>
            <a:r>
              <a:rPr lang="da-DK" sz="1800" dirty="0" err="1">
                <a:effectLst/>
                <a:latin typeface="Calibri" panose="020F0502020204030204" pitchFamily="34" charset="0"/>
                <a:ea typeface="Calibri" panose="020F0502020204030204" pitchFamily="34" charset="0"/>
              </a:rPr>
              <a:t>neret</a:t>
            </a:r>
            <a:r>
              <a:rPr lang="da-DK" sz="1800" dirty="0">
                <a:effectLst/>
                <a:latin typeface="Calibri" panose="020F0502020204030204" pitchFamily="34" charset="0"/>
                <a:ea typeface="Calibri" panose="020F0502020204030204" pitchFamily="34" charset="0"/>
              </a:rPr>
              <a:t>. </a:t>
            </a:r>
          </a:p>
          <a:p>
            <a:pPr marL="0" indent="0">
              <a:buNone/>
            </a:pPr>
            <a:r>
              <a:rPr lang="da-DK" sz="1800" dirty="0">
                <a:effectLst/>
                <a:highlight>
                  <a:srgbClr val="FFFF00"/>
                </a:highlight>
                <a:latin typeface="Calibri" panose="020F0502020204030204" pitchFamily="34" charset="0"/>
                <a:ea typeface="Calibri" panose="020F0502020204030204" pitchFamily="34" charset="0"/>
              </a:rPr>
              <a:t>Statsrevisorerne finder imidlertid, at Social- og Indenrigsministeriets opfølgning på dele af beretningen har trukket i unødigt langdrag. En betydelig andel af anbringelsessagerne lever ikke op til lovens krav, men ministeriet har endnu ikke gjort tilstrækkeligt i forhold til at mindske det gab, der er mellem kommunernes praksis og lovens centrale krav til kom[1]</a:t>
            </a:r>
            <a:r>
              <a:rPr lang="da-DK" sz="1800" dirty="0" err="1">
                <a:effectLst/>
                <a:highlight>
                  <a:srgbClr val="FFFF00"/>
                </a:highlight>
                <a:latin typeface="Calibri" panose="020F0502020204030204" pitchFamily="34" charset="0"/>
                <a:ea typeface="Calibri" panose="020F0502020204030204" pitchFamily="34" charset="0"/>
              </a:rPr>
              <a:t>munernes</a:t>
            </a:r>
            <a:r>
              <a:rPr lang="da-DK" sz="1800" dirty="0">
                <a:effectLst/>
                <a:highlight>
                  <a:srgbClr val="FFFF00"/>
                </a:highlight>
                <a:latin typeface="Calibri" panose="020F0502020204030204" pitchFamily="34" charset="0"/>
                <a:ea typeface="Calibri" panose="020F0502020204030204" pitchFamily="34" charset="0"/>
              </a:rPr>
              <a:t> sagsbehandling om fx børnefaglige undersøgelser og børnesamtaler. </a:t>
            </a:r>
            <a:r>
              <a:rPr lang="da-DK" sz="1800" dirty="0" err="1">
                <a:effectLst/>
                <a:highlight>
                  <a:srgbClr val="FFFF00"/>
                </a:highlight>
                <a:latin typeface="Calibri" panose="020F0502020204030204" pitchFamily="34" charset="0"/>
                <a:ea typeface="Calibri" panose="020F0502020204030204" pitchFamily="34" charset="0"/>
              </a:rPr>
              <a:t>Statsre</a:t>
            </a:r>
            <a:r>
              <a:rPr lang="da-DK" sz="1800" dirty="0">
                <a:effectLst/>
                <a:highlight>
                  <a:srgbClr val="FFFF00"/>
                </a:highlight>
                <a:latin typeface="Calibri" panose="020F0502020204030204" pitchFamily="34" charset="0"/>
                <a:ea typeface="Calibri" panose="020F0502020204030204" pitchFamily="34" charset="0"/>
              </a:rPr>
              <a:t>[1]</a:t>
            </a:r>
            <a:r>
              <a:rPr lang="da-DK" sz="1800" dirty="0" err="1">
                <a:effectLst/>
                <a:highlight>
                  <a:srgbClr val="FFFF00"/>
                </a:highlight>
                <a:latin typeface="Calibri" panose="020F0502020204030204" pitchFamily="34" charset="0"/>
                <a:ea typeface="Calibri" panose="020F0502020204030204" pitchFamily="34" charset="0"/>
              </a:rPr>
              <a:t>visorerne</a:t>
            </a:r>
            <a:r>
              <a:rPr lang="da-DK" sz="1800" dirty="0">
                <a:effectLst/>
                <a:highlight>
                  <a:srgbClr val="FFFF00"/>
                </a:highlight>
                <a:latin typeface="Calibri" panose="020F0502020204030204" pitchFamily="34" charset="0"/>
                <a:ea typeface="Calibri" panose="020F0502020204030204" pitchFamily="34" charset="0"/>
              </a:rPr>
              <a:t> vil fortsat følge sagen</a:t>
            </a:r>
            <a:r>
              <a:rPr lang="da-DK" sz="1800" dirty="0">
                <a:effectLst/>
                <a:latin typeface="Calibri" panose="020F0502020204030204" pitchFamily="34" charset="0"/>
                <a:ea typeface="Calibri" panose="020F0502020204030204" pitchFamily="34" charset="0"/>
              </a:rPr>
              <a:t>. </a:t>
            </a:r>
          </a:p>
          <a:p>
            <a:pPr marL="0" indent="0">
              <a:buNone/>
            </a:pPr>
            <a:r>
              <a:rPr lang="da-DK" sz="1800" dirty="0">
                <a:effectLst/>
                <a:latin typeface="Calibri" panose="020F0502020204030204" pitchFamily="34" charset="0"/>
                <a:ea typeface="Calibri" panose="020F0502020204030204" pitchFamily="34" charset="0"/>
              </a:rPr>
              <a:t>Statsrevisorerne, den </a:t>
            </a:r>
            <a:r>
              <a:rPr lang="da-DK" sz="1800" b="1" dirty="0">
                <a:effectLst/>
                <a:latin typeface="Calibri" panose="020F0502020204030204" pitchFamily="34" charset="0"/>
                <a:ea typeface="Calibri" panose="020F0502020204030204" pitchFamily="34" charset="0"/>
              </a:rPr>
              <a:t>15. maj 2020</a:t>
            </a:r>
            <a:endParaRPr lang="da-DK" sz="1800" dirty="0">
              <a:effectLst/>
              <a:latin typeface="Calibri" panose="020F0502020204030204" pitchFamily="34" charset="0"/>
              <a:ea typeface="Calibri" panose="020F0502020204030204" pitchFamily="34" charset="0"/>
            </a:endParaRPr>
          </a:p>
          <a:p>
            <a:endParaRPr lang="da-DK" sz="2400" b="1" dirty="0"/>
          </a:p>
        </p:txBody>
      </p:sp>
      <p:pic>
        <p:nvPicPr>
          <p:cNvPr id="7" name="Billede 6">
            <a:extLst>
              <a:ext uri="{FF2B5EF4-FFF2-40B4-BE49-F238E27FC236}">
                <a16:creationId xmlns:a16="http://schemas.microsoft.com/office/drawing/2014/main" id="{C5B94B12-4E1D-4372-93A9-1E3EE4743B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2608" y="463962"/>
            <a:ext cx="1858620" cy="563944"/>
          </a:xfrm>
          <a:prstGeom prst="rect">
            <a:avLst/>
          </a:prstGeom>
        </p:spPr>
      </p:pic>
    </p:spTree>
    <p:extLst>
      <p:ext uri="{BB962C8B-B14F-4D97-AF65-F5344CB8AC3E}">
        <p14:creationId xmlns:p14="http://schemas.microsoft.com/office/powerpoint/2010/main" val="3723567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CFD4B4-9FCA-499B-A936-784AFE2A0549}"/>
              </a:ext>
            </a:extLst>
          </p:cNvPr>
          <p:cNvSpPr>
            <a:spLocks noGrp="1"/>
          </p:cNvSpPr>
          <p:nvPr>
            <p:ph type="title"/>
          </p:nvPr>
        </p:nvSpPr>
        <p:spPr/>
        <p:txBody>
          <a:bodyPr>
            <a:normAutofit/>
          </a:bodyPr>
          <a:lstStyle/>
          <a:p>
            <a:pPr algn="l"/>
            <a:br>
              <a:rPr lang="da-DK" sz="3000" dirty="0"/>
            </a:br>
            <a:r>
              <a:rPr lang="da-DK" sz="1600" b="1" dirty="0"/>
              <a:t>Erfaringer med forældrehandleplaner, temadag 2. november 2021</a:t>
            </a:r>
          </a:p>
        </p:txBody>
      </p:sp>
      <p:sp>
        <p:nvSpPr>
          <p:cNvPr id="9" name="Pladsholder til indhold 8">
            <a:extLst>
              <a:ext uri="{FF2B5EF4-FFF2-40B4-BE49-F238E27FC236}">
                <a16:creationId xmlns:a16="http://schemas.microsoft.com/office/drawing/2014/main" id="{9C1071FD-9A19-46A1-BB63-11A8EAA42871}"/>
              </a:ext>
            </a:extLst>
          </p:cNvPr>
          <p:cNvSpPr>
            <a:spLocks noGrp="1"/>
          </p:cNvSpPr>
          <p:nvPr>
            <p:ph idx="1"/>
          </p:nvPr>
        </p:nvSpPr>
        <p:spPr>
          <a:xfrm>
            <a:off x="838200" y="1825624"/>
            <a:ext cx="10515600" cy="5032376"/>
          </a:xfrm>
        </p:spPr>
        <p:txBody>
          <a:bodyPr>
            <a:normAutofit/>
          </a:bodyPr>
          <a:lstStyle/>
          <a:p>
            <a:pPr marL="0" indent="0">
              <a:buNone/>
            </a:pPr>
            <a:r>
              <a:rPr lang="da-DK" sz="2400" b="1" dirty="0"/>
              <a:t>Hvorfor dette tema - arrangement? </a:t>
            </a:r>
          </a:p>
          <a:p>
            <a:pPr marL="0" indent="0">
              <a:buNone/>
            </a:pPr>
            <a:r>
              <a:rPr lang="da-DK" sz="1100" dirty="0"/>
              <a:t>Vi ville ikke have undersøgt alt dette, </a:t>
            </a:r>
            <a:r>
              <a:rPr lang="da-DK" sz="1100" u="sng" dirty="0"/>
              <a:t>hvis det ikke var fordi det er hvad RIFT har erfaret gennem årene</a:t>
            </a:r>
          </a:p>
          <a:p>
            <a:pPr marL="0" indent="0">
              <a:buNone/>
            </a:pPr>
            <a:endParaRPr lang="da-DK" sz="1100" dirty="0"/>
          </a:p>
          <a:p>
            <a:r>
              <a:rPr lang="da-DK" sz="1600" b="1" dirty="0" err="1"/>
              <a:t>RIFTs</a:t>
            </a:r>
            <a:r>
              <a:rPr lang="da-DK" sz="1600" b="1" dirty="0"/>
              <a:t> Vision</a:t>
            </a:r>
            <a:r>
              <a:rPr lang="da-DK" sz="1000" dirty="0"/>
              <a:t>  </a:t>
            </a:r>
            <a:r>
              <a:rPr lang="da-DK" sz="1200" b="1" dirty="0"/>
              <a:t>At lovgivningen vedrørende særlig støtte til børn, unge og deres familier overholdes, og at der er reelle klagemuligheder, hvis det ikke sker. </a:t>
            </a:r>
          </a:p>
          <a:p>
            <a:r>
              <a:rPr lang="da-DK" sz="1600" b="1" dirty="0" err="1"/>
              <a:t>RIFTs</a:t>
            </a:r>
            <a:r>
              <a:rPr lang="da-DK" sz="1600" b="1" dirty="0"/>
              <a:t> Mission </a:t>
            </a:r>
            <a:r>
              <a:rPr lang="da-DK" sz="1200" b="1" dirty="0"/>
              <a:t>RIFT dokumenterer, informerer og skaber debat om manglende retssikkerhed på børne-unge-familieområdet. Især på perspektiver, der sjældent er i mediernes fokus. Vi skaber fora, der sætter fokus på løsning af de komplekse problemstillinger. </a:t>
            </a:r>
          </a:p>
          <a:p>
            <a:r>
              <a:rPr lang="da-DK" sz="1600" b="1" dirty="0" err="1"/>
              <a:t>RIFTs</a:t>
            </a:r>
            <a:r>
              <a:rPr lang="da-DK" sz="1600" b="1" dirty="0"/>
              <a:t> Værdier </a:t>
            </a:r>
            <a:r>
              <a:rPr lang="da-DK" sz="1200" b="1" dirty="0"/>
              <a:t>Vi arbejder fagligt og sagligt med øje for de mange perspektiver og sammenhænge.</a:t>
            </a:r>
          </a:p>
          <a:p>
            <a:endParaRPr lang="da-DK" sz="1200" b="1" dirty="0"/>
          </a:p>
          <a:p>
            <a:endParaRPr lang="da-DK" sz="1200" b="1" dirty="0"/>
          </a:p>
          <a:p>
            <a:endParaRPr lang="da-DK" sz="1200" b="1" dirty="0"/>
          </a:p>
          <a:p>
            <a:endParaRPr lang="da-DK" sz="1200" b="1" dirty="0"/>
          </a:p>
          <a:p>
            <a:pPr marL="0" indent="0">
              <a:buNone/>
            </a:pPr>
            <a:endParaRPr lang="da-DK" sz="1200" b="1" dirty="0"/>
          </a:p>
          <a:p>
            <a:pPr>
              <a:buFontTx/>
              <a:buChar char="-"/>
            </a:pPr>
            <a:endParaRPr lang="da-DK" sz="1400" b="1" dirty="0"/>
          </a:p>
          <a:p>
            <a:endParaRPr lang="da-DK" dirty="0"/>
          </a:p>
        </p:txBody>
      </p:sp>
      <p:pic>
        <p:nvPicPr>
          <p:cNvPr id="7" name="Billede 6">
            <a:extLst>
              <a:ext uri="{FF2B5EF4-FFF2-40B4-BE49-F238E27FC236}">
                <a16:creationId xmlns:a16="http://schemas.microsoft.com/office/drawing/2014/main" id="{C5B94B12-4E1D-4372-93A9-1E3EE4743B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2608" y="463962"/>
            <a:ext cx="1858620" cy="563944"/>
          </a:xfrm>
          <a:prstGeom prst="rect">
            <a:avLst/>
          </a:prstGeom>
        </p:spPr>
      </p:pic>
      <p:pic>
        <p:nvPicPr>
          <p:cNvPr id="5" name="Billede 4" descr="Et billede, der indeholder tekst&#10;&#10;Automatisk genereret beskrivelse">
            <a:extLst>
              <a:ext uri="{FF2B5EF4-FFF2-40B4-BE49-F238E27FC236}">
                <a16:creationId xmlns:a16="http://schemas.microsoft.com/office/drawing/2014/main" id="{6AFC8E94-83B7-4618-8B61-A7A3082902B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0715" y="4341812"/>
            <a:ext cx="1641475" cy="2305050"/>
          </a:xfrm>
          <a:prstGeom prst="rect">
            <a:avLst/>
          </a:prstGeom>
          <a:noFill/>
          <a:ln>
            <a:noFill/>
          </a:ln>
        </p:spPr>
      </p:pic>
      <p:pic>
        <p:nvPicPr>
          <p:cNvPr id="6" name="Billede 5">
            <a:extLst>
              <a:ext uri="{FF2B5EF4-FFF2-40B4-BE49-F238E27FC236}">
                <a16:creationId xmlns:a16="http://schemas.microsoft.com/office/drawing/2014/main" id="{01D669C5-262D-4A4D-984B-7F30E0AB6A50}"/>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63850" y="4341813"/>
            <a:ext cx="1641816" cy="2305050"/>
          </a:xfrm>
          <a:prstGeom prst="rect">
            <a:avLst/>
          </a:prstGeom>
          <a:noFill/>
          <a:ln>
            <a:noFill/>
          </a:ln>
        </p:spPr>
      </p:pic>
      <p:pic>
        <p:nvPicPr>
          <p:cNvPr id="8" name="Billede 7">
            <a:extLst>
              <a:ext uri="{FF2B5EF4-FFF2-40B4-BE49-F238E27FC236}">
                <a16:creationId xmlns:a16="http://schemas.microsoft.com/office/drawing/2014/main" id="{DF699F2A-BFEF-427F-B407-B5D5208C5AA1}"/>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82845" y="4341812"/>
            <a:ext cx="1641783" cy="2305050"/>
          </a:xfrm>
          <a:prstGeom prst="rect">
            <a:avLst/>
          </a:prstGeom>
          <a:noFill/>
          <a:ln>
            <a:noFill/>
          </a:ln>
        </p:spPr>
      </p:pic>
      <p:pic>
        <p:nvPicPr>
          <p:cNvPr id="10" name="Billede 9">
            <a:extLst>
              <a:ext uri="{FF2B5EF4-FFF2-40B4-BE49-F238E27FC236}">
                <a16:creationId xmlns:a16="http://schemas.microsoft.com/office/drawing/2014/main" id="{21E75F80-3E75-499E-A811-C3996CA0A35D}"/>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196464" y="4341812"/>
            <a:ext cx="1642142" cy="2305050"/>
          </a:xfrm>
          <a:prstGeom prst="rect">
            <a:avLst/>
          </a:prstGeom>
          <a:noFill/>
          <a:ln>
            <a:noFill/>
          </a:ln>
        </p:spPr>
      </p:pic>
      <p:pic>
        <p:nvPicPr>
          <p:cNvPr id="13" name="Billede 12" descr="Ret til at være forældre">
            <a:extLst>
              <a:ext uri="{FF2B5EF4-FFF2-40B4-BE49-F238E27FC236}">
                <a16:creationId xmlns:a16="http://schemas.microsoft.com/office/drawing/2014/main" id="{6CE630FE-A305-4B42-B6C7-E538743EA38E}"/>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9328149" y="4341811"/>
            <a:ext cx="1733397" cy="2305049"/>
          </a:xfrm>
          <a:prstGeom prst="rect">
            <a:avLst/>
          </a:prstGeom>
          <a:noFill/>
          <a:ln>
            <a:noFill/>
          </a:ln>
        </p:spPr>
      </p:pic>
    </p:spTree>
    <p:extLst>
      <p:ext uri="{BB962C8B-B14F-4D97-AF65-F5344CB8AC3E}">
        <p14:creationId xmlns:p14="http://schemas.microsoft.com/office/powerpoint/2010/main" val="237228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CFD4B4-9FCA-499B-A936-784AFE2A0549}"/>
              </a:ext>
            </a:extLst>
          </p:cNvPr>
          <p:cNvSpPr>
            <a:spLocks noGrp="1"/>
          </p:cNvSpPr>
          <p:nvPr>
            <p:ph type="title"/>
          </p:nvPr>
        </p:nvSpPr>
        <p:spPr/>
        <p:txBody>
          <a:bodyPr>
            <a:normAutofit/>
          </a:bodyPr>
          <a:lstStyle/>
          <a:p>
            <a:pPr algn="l"/>
            <a:br>
              <a:rPr lang="da-DK" sz="3000" dirty="0"/>
            </a:br>
            <a:r>
              <a:rPr lang="da-DK" sz="1600" b="1" dirty="0"/>
              <a:t>Erfaringer med forældrehandleplaner, temadag 2. november 2021</a:t>
            </a:r>
          </a:p>
        </p:txBody>
      </p:sp>
      <p:sp>
        <p:nvSpPr>
          <p:cNvPr id="9" name="Pladsholder til indhold 8">
            <a:extLst>
              <a:ext uri="{FF2B5EF4-FFF2-40B4-BE49-F238E27FC236}">
                <a16:creationId xmlns:a16="http://schemas.microsoft.com/office/drawing/2014/main" id="{9C1071FD-9A19-46A1-BB63-11A8EAA42871}"/>
              </a:ext>
            </a:extLst>
          </p:cNvPr>
          <p:cNvSpPr>
            <a:spLocks noGrp="1"/>
          </p:cNvSpPr>
          <p:nvPr>
            <p:ph idx="1"/>
          </p:nvPr>
        </p:nvSpPr>
        <p:spPr>
          <a:xfrm>
            <a:off x="838200" y="1825624"/>
            <a:ext cx="10515600" cy="5032376"/>
          </a:xfrm>
        </p:spPr>
        <p:txBody>
          <a:bodyPr>
            <a:normAutofit/>
          </a:bodyPr>
          <a:lstStyle/>
          <a:p>
            <a:r>
              <a:rPr lang="da-DK" sz="2400" b="1" dirty="0"/>
              <a:t>Historik: Forældrehandleplaner og lovgivningen</a:t>
            </a:r>
          </a:p>
          <a:p>
            <a:pPr marL="0" indent="0">
              <a:buNone/>
            </a:pPr>
            <a:r>
              <a:rPr lang="da-DK" sz="1200" b="1" dirty="0"/>
              <a:t>”Forældrehandleplaner – en prioritering af forældre til anbragte børn” : Speciale ved Kandidatuddannelsen i Socialt Arbejde/ Mette Bøgelund Frederiksen. - København: Institut for Sociologi og Socialt Arbejde, årstal ikke angivet, formentlig 2019. </a:t>
            </a:r>
          </a:p>
          <a:p>
            <a:pPr marL="0" indent="0">
              <a:buNone/>
            </a:pPr>
            <a:r>
              <a:rPr lang="da-DK" sz="1600" b="1" dirty="0"/>
              <a:t>Debatten om forældrenes rolle under anbringelsen – fortsat i et forskningstomt rum?</a:t>
            </a:r>
            <a:r>
              <a:rPr lang="da-DK" sz="1000" dirty="0"/>
              <a:t> </a:t>
            </a:r>
          </a:p>
          <a:p>
            <a:pPr marL="0" indent="0">
              <a:buNone/>
            </a:pPr>
            <a:r>
              <a:rPr lang="da-DK" sz="1200" b="1" dirty="0"/>
              <a:t>Behovsteorien</a:t>
            </a:r>
            <a:r>
              <a:rPr lang="da-DK" sz="1000" dirty="0"/>
              <a:t> lægger vægt på barnets mulighed for at knytte sig til andre voksne end forældrene</a:t>
            </a:r>
          </a:p>
          <a:p>
            <a:pPr marL="0" indent="0">
              <a:buNone/>
            </a:pPr>
            <a:r>
              <a:rPr lang="da-DK" sz="1200" b="1" dirty="0"/>
              <a:t>Objektrelations teorien</a:t>
            </a:r>
            <a:r>
              <a:rPr lang="da-DK" sz="1200" dirty="0"/>
              <a:t> </a:t>
            </a:r>
            <a:r>
              <a:rPr lang="da-DK" sz="1100" dirty="0"/>
              <a:t>lægger vægt på at ”barnet i de første leveår gradvist udvikler sig til et selvstændigt individ, hvilket indebærer en internaliseret forståelse af relationen til de biologiske forældre (eller andre primære omsorgsgivere). Når relationen én gang er etableret kan den ikke udskiftes, og et brud med forældrene vil derfor skade barnets identitetsudvikling.</a:t>
            </a:r>
            <a:r>
              <a:rPr lang="da-DK" sz="1000" dirty="0"/>
              <a:t>” </a:t>
            </a:r>
            <a:r>
              <a:rPr lang="da-DK" sz="800" dirty="0"/>
              <a:t>” MBF redegør med henvisning til en forskningsrapport (Tine Egelund 2008) for , at </a:t>
            </a:r>
            <a:r>
              <a:rPr lang="da-DK" sz="800" dirty="0" err="1"/>
              <a:t>objektrelationsteorien</a:t>
            </a:r>
            <a:r>
              <a:rPr lang="da-DK" sz="800" dirty="0"/>
              <a:t> i dag ligger til grund for den danske lovgivning på området</a:t>
            </a:r>
            <a:endParaRPr lang="da-DK" sz="1000" dirty="0"/>
          </a:p>
          <a:p>
            <a:pPr marL="0" indent="0">
              <a:buNone/>
            </a:pPr>
            <a:r>
              <a:rPr lang="da-DK" sz="1200" b="1" dirty="0"/>
              <a:t>Baggrunden for lovgivningen om forældrehandleplaner </a:t>
            </a:r>
          </a:p>
          <a:p>
            <a:pPr marL="0" indent="0">
              <a:buNone/>
            </a:pPr>
            <a:r>
              <a:rPr lang="da-DK" sz="1100" dirty="0"/>
              <a:t>Forløberen for vedtagelsen af forældrehandleplanen går helt tilbage til </a:t>
            </a:r>
            <a:r>
              <a:rPr lang="da-DK" sz="1100" b="1" dirty="0" err="1"/>
              <a:t>Graversensudvalgets</a:t>
            </a:r>
            <a:r>
              <a:rPr lang="da-DK" sz="1100" b="1" dirty="0"/>
              <a:t> arbejde i slutningen af 1980´erne</a:t>
            </a:r>
            <a:r>
              <a:rPr lang="da-DK" sz="1100" dirty="0"/>
              <a:t>. Og om at betænkningens intentioner: ”Udvalget mener, at der bør satses på en helhedsorienteret indsats omfattende både barnet eller den unge og familien. Efter udvalgets forslag skal planen derfor også beskrive, hvilke foranstaltninger der eventuelt påtænkes iværksat til støtte for familien, mens barnet eller den unge er anbragt uden for hjemmet”</a:t>
            </a:r>
          </a:p>
          <a:p>
            <a:pPr marL="0" indent="0">
              <a:buNone/>
            </a:pPr>
            <a:r>
              <a:rPr lang="da-DK" sz="1100" b="1" dirty="0"/>
              <a:t>Del af lov i 2004 – kom først for alvor på dagsordenen med ”Barnets Reform” i 2011</a:t>
            </a:r>
          </a:p>
          <a:p>
            <a:pPr marL="0" indent="0">
              <a:buNone/>
            </a:pPr>
            <a:r>
              <a:rPr lang="da-DK" sz="1000" dirty="0"/>
              <a:t>Med henvisning til praksisundersøgelse fra Ankestyrelsen (2009:59) refererer MBF, at forældre i 64 % af de undersøgte sager (red. fra 14 kommuner), trods lovkrav, ikke var blevet tilbudt en forældrehandleplan. </a:t>
            </a:r>
          </a:p>
          <a:p>
            <a:pPr marL="0" indent="0">
              <a:buNone/>
            </a:pPr>
            <a:r>
              <a:rPr lang="da-DK" sz="1000" dirty="0"/>
              <a:t>(Københavns) Borgerrådgivers rapport 2017 samt statistik (Danmarks Statistik 2015), der viste, at kun 20 % af forældre til anbragte børn havde et støttepersonforløb § 54 stk.1. RED?</a:t>
            </a:r>
            <a:r>
              <a:rPr lang="da-DK" sz="1000" b="1" dirty="0"/>
              <a:t>NYERE TAL</a:t>
            </a:r>
            <a:endParaRPr lang="da-DK" sz="1000" dirty="0"/>
          </a:p>
          <a:p>
            <a:pPr marL="0" indent="0">
              <a:buNone/>
            </a:pPr>
            <a:r>
              <a:rPr lang="da-DK" sz="1000" dirty="0"/>
              <a:t>Ps. Red: Ankestyrelsens rapport fra 2021: jf. forrige oplæg: fra 44 screenede sager er der i 14 sager udarbejdet en forældrehandleplan, </a:t>
            </a:r>
          </a:p>
          <a:p>
            <a:pPr marL="0" indent="0">
              <a:buNone/>
            </a:pPr>
            <a:r>
              <a:rPr lang="da-DK" sz="1500" dirty="0"/>
              <a:t>MBF opsummerer, at ”det er ca. 15 år (i dag ca. 17 år, red.) siden, den egentlige lovbestemmelse om forældrehandleplaner blev vedtaget. Og alligevel er det ifølge statistikken endnu ikke et område, der prioriteres konsekvent i praksis.”</a:t>
            </a:r>
          </a:p>
        </p:txBody>
      </p:sp>
      <p:pic>
        <p:nvPicPr>
          <p:cNvPr id="7" name="Billede 6">
            <a:extLst>
              <a:ext uri="{FF2B5EF4-FFF2-40B4-BE49-F238E27FC236}">
                <a16:creationId xmlns:a16="http://schemas.microsoft.com/office/drawing/2014/main" id="{C5B94B12-4E1D-4372-93A9-1E3EE4743B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2608" y="463962"/>
            <a:ext cx="1858620" cy="563944"/>
          </a:xfrm>
          <a:prstGeom prst="rect">
            <a:avLst/>
          </a:prstGeom>
        </p:spPr>
      </p:pic>
    </p:spTree>
    <p:extLst>
      <p:ext uri="{BB962C8B-B14F-4D97-AF65-F5344CB8AC3E}">
        <p14:creationId xmlns:p14="http://schemas.microsoft.com/office/powerpoint/2010/main" val="1695771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CFD4B4-9FCA-499B-A936-784AFE2A0549}"/>
              </a:ext>
            </a:extLst>
          </p:cNvPr>
          <p:cNvSpPr>
            <a:spLocks noGrp="1"/>
          </p:cNvSpPr>
          <p:nvPr>
            <p:ph type="title"/>
          </p:nvPr>
        </p:nvSpPr>
        <p:spPr/>
        <p:txBody>
          <a:bodyPr>
            <a:normAutofit/>
          </a:bodyPr>
          <a:lstStyle/>
          <a:p>
            <a:pPr algn="l"/>
            <a:br>
              <a:rPr lang="da-DK" sz="3000" dirty="0"/>
            </a:br>
            <a:r>
              <a:rPr lang="da-DK" sz="1600" b="1" dirty="0"/>
              <a:t>Erfaringer med forældrehandleplaner, temadag 2. november 2021</a:t>
            </a:r>
          </a:p>
        </p:txBody>
      </p:sp>
      <p:sp>
        <p:nvSpPr>
          <p:cNvPr id="9" name="Pladsholder til indhold 8">
            <a:extLst>
              <a:ext uri="{FF2B5EF4-FFF2-40B4-BE49-F238E27FC236}">
                <a16:creationId xmlns:a16="http://schemas.microsoft.com/office/drawing/2014/main" id="{9C1071FD-9A19-46A1-BB63-11A8EAA42871}"/>
              </a:ext>
            </a:extLst>
          </p:cNvPr>
          <p:cNvSpPr>
            <a:spLocks noGrp="1"/>
          </p:cNvSpPr>
          <p:nvPr>
            <p:ph idx="1"/>
          </p:nvPr>
        </p:nvSpPr>
        <p:spPr>
          <a:xfrm>
            <a:off x="838200" y="1825624"/>
            <a:ext cx="10515600" cy="5032376"/>
          </a:xfrm>
        </p:spPr>
        <p:txBody>
          <a:bodyPr>
            <a:normAutofit lnSpcReduction="10000"/>
          </a:bodyPr>
          <a:lstStyle/>
          <a:p>
            <a:r>
              <a:rPr lang="da-DK" sz="2400" b="1" dirty="0" err="1"/>
              <a:t>Lovgivning:</a:t>
            </a:r>
            <a:r>
              <a:rPr lang="da-DK" sz="1800" dirty="0" err="1">
                <a:solidFill>
                  <a:srgbClr val="000000"/>
                </a:solidFill>
                <a:effectLst/>
                <a:latin typeface="Questa-Regular"/>
                <a:ea typeface="Calibri" panose="020F0502020204030204" pitchFamily="34" charset="0"/>
                <a:cs typeface="Times New Roman" panose="02020603050405020304" pitchFamily="18" charset="0"/>
              </a:rPr>
              <a:t>LBK</a:t>
            </a:r>
            <a:r>
              <a:rPr lang="da-DK" sz="1800" dirty="0">
                <a:solidFill>
                  <a:srgbClr val="000000"/>
                </a:solidFill>
                <a:effectLst/>
                <a:latin typeface="Questa-Regular"/>
                <a:ea typeface="Calibri" panose="020F0502020204030204" pitchFamily="34" charset="0"/>
                <a:cs typeface="Times New Roman" panose="02020603050405020304" pitchFamily="18" charset="0"/>
              </a:rPr>
              <a:t> </a:t>
            </a:r>
            <a:r>
              <a:rPr lang="da-DK" sz="1800" dirty="0" err="1">
                <a:solidFill>
                  <a:srgbClr val="000000"/>
                </a:solidFill>
                <a:effectLst/>
                <a:latin typeface="Questa-Regular"/>
                <a:ea typeface="Calibri" panose="020F0502020204030204" pitchFamily="34" charset="0"/>
                <a:cs typeface="Times New Roman" panose="02020603050405020304" pitchFamily="18" charset="0"/>
              </a:rPr>
              <a:t>nr</a:t>
            </a:r>
            <a:r>
              <a:rPr lang="da-DK" sz="1800" dirty="0">
                <a:solidFill>
                  <a:srgbClr val="000000"/>
                </a:solidFill>
                <a:effectLst/>
                <a:latin typeface="Questa-Regular"/>
                <a:ea typeface="Calibri" panose="020F0502020204030204" pitchFamily="34" charset="0"/>
                <a:cs typeface="Times New Roman" panose="02020603050405020304" pitchFamily="18" charset="0"/>
              </a:rPr>
              <a:t> 1287 af 28/08/2020</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sz="2400" b="1" dirty="0"/>
          </a:p>
          <a:p>
            <a:pPr indent="152400">
              <a:spcBef>
                <a:spcPts val="1000"/>
              </a:spcBef>
            </a:pPr>
            <a:r>
              <a:rPr lang="da-DK" sz="1800" b="1" dirty="0">
                <a:solidFill>
                  <a:srgbClr val="212529"/>
                </a:solidFill>
                <a:effectLst/>
                <a:latin typeface="Questa-Regular"/>
                <a:ea typeface="Times New Roman" panose="02020603050405020304" pitchFamily="18" charset="0"/>
              </a:rPr>
              <a:t>§ 54.</a:t>
            </a:r>
            <a:r>
              <a:rPr lang="da-DK" sz="1800" dirty="0">
                <a:solidFill>
                  <a:srgbClr val="212529"/>
                </a:solidFill>
                <a:effectLst/>
                <a:latin typeface="Questa-Regular"/>
                <a:ea typeface="Times New Roman" panose="02020603050405020304" pitchFamily="18" charset="0"/>
              </a:rPr>
              <a:t> Kommunalbestyrelsen skal tilbyde forældremyndighedens indehaver en støtteperson i forbindelse med barnets eller den unges anbringelse uden for hjemmet, jf. § 52, stk. 3, nr. 7, eller § 14 i lov om bekæmpelse af ungdomskriminalitet.</a:t>
            </a:r>
            <a:endParaRPr lang="da-DK" sz="1800" dirty="0">
              <a:effectLst/>
              <a:latin typeface="Times New Roman" panose="02020603050405020304" pitchFamily="18" charset="0"/>
              <a:ea typeface="Times New Roman" panose="02020603050405020304" pitchFamily="18" charset="0"/>
            </a:endParaRPr>
          </a:p>
          <a:p>
            <a:pPr indent="152400"/>
            <a:r>
              <a:rPr lang="da-DK" sz="1800" i="1" dirty="0">
                <a:solidFill>
                  <a:srgbClr val="212529"/>
                </a:solidFill>
                <a:effectLst/>
                <a:latin typeface="Questa-Regular"/>
                <a:ea typeface="Times New Roman" panose="02020603050405020304" pitchFamily="18" charset="0"/>
              </a:rPr>
              <a:t>Stk. 2.</a:t>
            </a:r>
            <a:r>
              <a:rPr lang="da-DK" sz="1800" dirty="0">
                <a:solidFill>
                  <a:srgbClr val="212529"/>
                </a:solidFill>
                <a:effectLst/>
                <a:latin typeface="Questa-Regular"/>
                <a:ea typeface="Times New Roman" panose="02020603050405020304" pitchFamily="18" charset="0"/>
              </a:rPr>
              <a:t> Under barnets eller den unges anbringelse uden for hjemmet efter § 52, stk. 3, nr. 7, eller § 14 i lov om bekæmpelse af ungdomskriminalitet skal kommunalbestyrelsen træffe afgørelse om støtte til forældrene efter stk. 1, efter §  52, stk. 3, eller efter anden lovgivning. Støtten skal så vidt muligt medvirke til at løse de problemer, som har været årsag til anbringelsen med henblik på at støtte forældrene i at varetage omsorgen for barnet eller den unge ved en eventuel hjemgivelse eller i samvær med barnet eller den unge under anbringelsen. Kommunalbestyrelsen skal fastsætte en særskilt plan for støtten til forældrene.</a:t>
            </a:r>
            <a:endParaRPr lang="da-DK" sz="1800" dirty="0">
              <a:effectLst/>
              <a:latin typeface="Times New Roman" panose="02020603050405020304" pitchFamily="18" charset="0"/>
              <a:ea typeface="Times New Roman" panose="02020603050405020304" pitchFamily="18" charset="0"/>
            </a:endParaRPr>
          </a:p>
          <a:p>
            <a:pPr indent="152400"/>
            <a:r>
              <a:rPr lang="da-DK" sz="1800" i="1" dirty="0">
                <a:solidFill>
                  <a:srgbClr val="212529"/>
                </a:solidFill>
                <a:effectLst/>
                <a:latin typeface="Questa-Regular"/>
                <a:ea typeface="Times New Roman" panose="02020603050405020304" pitchFamily="18" charset="0"/>
              </a:rPr>
              <a:t>Stk. 3.</a:t>
            </a:r>
            <a:r>
              <a:rPr lang="da-DK" sz="1800" dirty="0">
                <a:solidFill>
                  <a:srgbClr val="212529"/>
                </a:solidFill>
                <a:effectLst/>
                <a:latin typeface="Questa-Regular"/>
                <a:ea typeface="Times New Roman" panose="02020603050405020304" pitchFamily="18" charset="0"/>
              </a:rPr>
              <a:t> Kommunalbestyrelsen kan beslutte, at kravet om den særskilte plan for støtten til forældrene, jf. stk. 2, kan fraviges, og at forældrene i stedet tilbydes en helhedsorienteret plan for en eller begge forældre, når der er tale om forældre med komplekse og sammensatte problemer, hvor der kan eller skal udarbejdes flere planer for indsatserne, og hvor der er et koordinationsbehov forbundet hermed. Forældrene skal give samtykke til, at den særskilte plan erstattes af en helhedsorienteret plan</a:t>
            </a:r>
            <a:endParaRPr lang="da-DK" sz="1800" dirty="0">
              <a:effectLst/>
              <a:latin typeface="Times New Roman" panose="02020603050405020304" pitchFamily="18" charset="0"/>
              <a:ea typeface="Times New Roman" panose="02020603050405020304" pitchFamily="18" charset="0"/>
            </a:endParaRPr>
          </a:p>
          <a:p>
            <a:pPr marL="0" indent="0">
              <a:lnSpc>
                <a:spcPct val="107000"/>
              </a:lnSpc>
              <a:spcAft>
                <a:spcPts val="800"/>
              </a:spcAft>
              <a:buNone/>
            </a:pPr>
            <a:r>
              <a:rPr lang="da-DK" sz="1800" i="1" dirty="0">
                <a:solidFill>
                  <a:srgbClr val="212529"/>
                </a:solidFill>
                <a:effectLst/>
                <a:latin typeface="Questa-Regular"/>
                <a:ea typeface="Times New Roman" panose="02020603050405020304" pitchFamily="18" charset="0"/>
                <a:cs typeface="Times New Roman" panose="02020603050405020304" pitchFamily="18" charset="0"/>
              </a:rPr>
              <a:t> </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da-DK" sz="1500" dirty="0"/>
          </a:p>
        </p:txBody>
      </p:sp>
      <p:pic>
        <p:nvPicPr>
          <p:cNvPr id="7" name="Billede 6">
            <a:extLst>
              <a:ext uri="{FF2B5EF4-FFF2-40B4-BE49-F238E27FC236}">
                <a16:creationId xmlns:a16="http://schemas.microsoft.com/office/drawing/2014/main" id="{C5B94B12-4E1D-4372-93A9-1E3EE4743B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2608" y="463962"/>
            <a:ext cx="1858620" cy="563944"/>
          </a:xfrm>
          <a:prstGeom prst="rect">
            <a:avLst/>
          </a:prstGeom>
        </p:spPr>
      </p:pic>
    </p:spTree>
    <p:extLst>
      <p:ext uri="{BB962C8B-B14F-4D97-AF65-F5344CB8AC3E}">
        <p14:creationId xmlns:p14="http://schemas.microsoft.com/office/powerpoint/2010/main" val="1183258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CFD4B4-9FCA-499B-A936-784AFE2A0549}"/>
              </a:ext>
            </a:extLst>
          </p:cNvPr>
          <p:cNvSpPr>
            <a:spLocks noGrp="1"/>
          </p:cNvSpPr>
          <p:nvPr>
            <p:ph type="title"/>
          </p:nvPr>
        </p:nvSpPr>
        <p:spPr/>
        <p:txBody>
          <a:bodyPr>
            <a:normAutofit/>
          </a:bodyPr>
          <a:lstStyle/>
          <a:p>
            <a:pPr algn="l"/>
            <a:br>
              <a:rPr lang="da-DK" sz="3000" dirty="0"/>
            </a:br>
            <a:r>
              <a:rPr lang="da-DK" sz="1600" b="1" dirty="0"/>
              <a:t>Erfaringer med forældrehandleplaner, temadag 2. november 2021</a:t>
            </a:r>
          </a:p>
        </p:txBody>
      </p:sp>
      <p:sp>
        <p:nvSpPr>
          <p:cNvPr id="9" name="Pladsholder til indhold 8">
            <a:extLst>
              <a:ext uri="{FF2B5EF4-FFF2-40B4-BE49-F238E27FC236}">
                <a16:creationId xmlns:a16="http://schemas.microsoft.com/office/drawing/2014/main" id="{9C1071FD-9A19-46A1-BB63-11A8EAA42871}"/>
              </a:ext>
            </a:extLst>
          </p:cNvPr>
          <p:cNvSpPr>
            <a:spLocks noGrp="1"/>
          </p:cNvSpPr>
          <p:nvPr>
            <p:ph idx="1"/>
          </p:nvPr>
        </p:nvSpPr>
        <p:spPr>
          <a:xfrm>
            <a:off x="838200" y="1825624"/>
            <a:ext cx="10515600" cy="5032376"/>
          </a:xfrm>
        </p:spPr>
        <p:txBody>
          <a:bodyPr>
            <a:normAutofit fontScale="55000" lnSpcReduction="20000"/>
          </a:bodyPr>
          <a:lstStyle/>
          <a:p>
            <a:r>
              <a:rPr lang="da-DK" sz="2400" b="1" dirty="0"/>
              <a:t>Lovgivning: </a:t>
            </a:r>
            <a:r>
              <a:rPr lang="da-DK" sz="1800" dirty="0">
                <a:solidFill>
                  <a:srgbClr val="000000"/>
                </a:solidFill>
                <a:effectLst/>
                <a:latin typeface="Questa-Regular"/>
                <a:ea typeface="Calibri" panose="020F0502020204030204" pitchFamily="34" charset="0"/>
                <a:cs typeface="Times New Roman" panose="02020603050405020304" pitchFamily="18" charset="0"/>
              </a:rPr>
              <a:t>VEJ </a:t>
            </a:r>
            <a:r>
              <a:rPr lang="da-DK" sz="1800" dirty="0" err="1">
                <a:solidFill>
                  <a:srgbClr val="000000"/>
                </a:solidFill>
                <a:effectLst/>
                <a:latin typeface="Questa-Regular"/>
                <a:ea typeface="Calibri" panose="020F0502020204030204" pitchFamily="34" charset="0"/>
                <a:cs typeface="Times New Roman" panose="02020603050405020304" pitchFamily="18" charset="0"/>
              </a:rPr>
              <a:t>nr</a:t>
            </a:r>
            <a:r>
              <a:rPr lang="da-DK" sz="1800" dirty="0">
                <a:solidFill>
                  <a:srgbClr val="000000"/>
                </a:solidFill>
                <a:effectLst/>
                <a:latin typeface="Questa-Regular"/>
                <a:ea typeface="Calibri" panose="020F0502020204030204" pitchFamily="34" charset="0"/>
                <a:cs typeface="Times New Roman" panose="02020603050405020304" pitchFamily="18" charset="0"/>
              </a:rPr>
              <a:t> 9142 af 26/02/2019</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da-DK" sz="1800" i="1" dirty="0">
                <a:solidFill>
                  <a:srgbClr val="212529"/>
                </a:solidFill>
                <a:effectLst/>
                <a:latin typeface="Questa-Regular"/>
                <a:ea typeface="Times New Roman" panose="02020603050405020304" pitchFamily="18" charset="0"/>
                <a:cs typeface="Times New Roman" panose="02020603050405020304" pitchFamily="18" charset="0"/>
              </a:rPr>
              <a:t>Anden støtte til forældrene</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b="1" dirty="0">
                <a:solidFill>
                  <a:srgbClr val="212529"/>
                </a:solidFill>
                <a:effectLst/>
                <a:latin typeface="Questa-Regular"/>
                <a:ea typeface="Times New Roman" panose="02020603050405020304" pitchFamily="18" charset="0"/>
                <a:cs typeface="Times New Roman" panose="02020603050405020304" pitchFamily="18" charset="0"/>
              </a:rPr>
              <a:t>272.</a:t>
            </a:r>
            <a:r>
              <a:rPr lang="da-DK" sz="1800" dirty="0">
                <a:solidFill>
                  <a:srgbClr val="212529"/>
                </a:solidFill>
                <a:effectLst/>
                <a:latin typeface="Questa-Regular"/>
                <a:ea typeface="Times New Roman" panose="02020603050405020304" pitchFamily="18" charset="0"/>
                <a:cs typeface="Times New Roman" panose="02020603050405020304" pitchFamily="18" charset="0"/>
              </a:rPr>
              <a:t> </a:t>
            </a:r>
            <a:r>
              <a:rPr lang="da-DK" sz="1800" dirty="0">
                <a:solidFill>
                  <a:srgbClr val="212529"/>
                </a:solidFill>
                <a:effectLst/>
                <a:highlight>
                  <a:srgbClr val="FFFF00"/>
                </a:highlight>
                <a:latin typeface="Questa-Regular"/>
                <a:ea typeface="Times New Roman" panose="02020603050405020304" pitchFamily="18" charset="0"/>
                <a:cs typeface="Times New Roman" panose="02020603050405020304" pitchFamily="18" charset="0"/>
              </a:rPr>
              <a:t>Kommunen skal, udover at tilbyde forældrene en støtteperson efter § 54, stk. 1, desuden træffe afgørelse, om forældrene har behov for anden støtte efter stk. 2. Samtidig skal der træffes en afgørelse om, hvorvidt forældrene skal have støtte eller ej, og i givet fald hvad denne støtte skal bestå af. Afgørelsen skal begrundes, ligesom der skal gives klagevejledning</a:t>
            </a:r>
            <a:r>
              <a:rPr lang="da-DK" sz="1800" dirty="0">
                <a:solidFill>
                  <a:srgbClr val="212529"/>
                </a:solidFill>
                <a:effectLst/>
                <a:latin typeface="Questa-Regular"/>
                <a:ea typeface="Times New Roman" panose="02020603050405020304" pitchFamily="18" charset="0"/>
                <a:cs typeface="Times New Roman" panose="02020603050405020304" pitchFamily="18" charset="0"/>
              </a:rPr>
              <a:t>. </a:t>
            </a:r>
            <a:r>
              <a:rPr lang="da-DK" sz="1800" dirty="0">
                <a:solidFill>
                  <a:srgbClr val="212529"/>
                </a:solidFill>
                <a:effectLst/>
                <a:highlight>
                  <a:srgbClr val="FFFF00"/>
                </a:highlight>
                <a:latin typeface="Questa-Regular"/>
                <a:ea typeface="Times New Roman" panose="02020603050405020304" pitchFamily="18" charset="0"/>
                <a:cs typeface="Times New Roman" panose="02020603050405020304" pitchFamily="18" charset="0"/>
              </a:rPr>
              <a:t>Hvis der træffes afgørelse om støtte, skal der udarbejdes en særskilt handleplan</a:t>
            </a:r>
            <a:r>
              <a:rPr lang="da-DK" sz="1800" dirty="0">
                <a:solidFill>
                  <a:srgbClr val="212529"/>
                </a:solidFill>
                <a:effectLst/>
                <a:latin typeface="Questa-Regular"/>
                <a:ea typeface="Times New Roman" panose="02020603050405020304" pitchFamily="18" charset="0"/>
                <a:cs typeface="Times New Roman" panose="02020603050405020304" pitchFamily="18" charset="0"/>
              </a:rPr>
              <a:t>. Såfremt forældrene er i målgruppen for en helhedsorienteret plan og giver samtykke til, at den særskilte plan erstattes af en helhedsorienteret plan, jf. § 54, stk. 3, indgår beskrivelsen af støtten heri. Kommunen skal følge op på planen efter reglerne i § 70, stk. 4, uanset om støtten fremgår af en særskilt plan eller en helhedsorienteret plan.</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dirty="0">
                <a:solidFill>
                  <a:srgbClr val="212529"/>
                </a:solidFill>
                <a:effectLst/>
                <a:latin typeface="Questa-Regular"/>
                <a:ea typeface="Times New Roman" panose="02020603050405020304" pitchFamily="18" charset="0"/>
                <a:cs typeface="Times New Roman" panose="02020603050405020304" pitchFamily="18" charset="0"/>
              </a:rPr>
              <a:t>Støtten til forældrene </a:t>
            </a:r>
            <a:r>
              <a:rPr lang="da-DK" sz="1800" dirty="0">
                <a:solidFill>
                  <a:srgbClr val="212529"/>
                </a:solidFill>
                <a:effectLst/>
                <a:highlight>
                  <a:srgbClr val="FFFF00"/>
                </a:highlight>
                <a:latin typeface="Questa-Regular"/>
                <a:ea typeface="Times New Roman" panose="02020603050405020304" pitchFamily="18" charset="0"/>
                <a:cs typeface="Times New Roman" panose="02020603050405020304" pitchFamily="18" charset="0"/>
              </a:rPr>
              <a:t>skal så vidt muligt medvirke til at løse de problemer, som har været årsag til anbringelsen</a:t>
            </a:r>
            <a:r>
              <a:rPr lang="da-DK" sz="1800" dirty="0">
                <a:solidFill>
                  <a:srgbClr val="212529"/>
                </a:solidFill>
                <a:effectLst/>
                <a:latin typeface="Questa-Regular"/>
                <a:ea typeface="Times New Roman" panose="02020603050405020304" pitchFamily="18" charset="0"/>
                <a:cs typeface="Times New Roman" panose="02020603050405020304" pitchFamily="18" charset="0"/>
              </a:rPr>
              <a:t>, med henblik på at støtte forældrene i at varetage omsorgen for barnet eller den unge ved en eventuel hjemgivelse eller i at have samvær med barnet eller den unge under anbringelsen.</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dirty="0">
                <a:solidFill>
                  <a:srgbClr val="212529"/>
                </a:solidFill>
                <a:effectLst/>
                <a:latin typeface="Questa-Regular"/>
                <a:ea typeface="Times New Roman" panose="02020603050405020304" pitchFamily="18" charset="0"/>
                <a:cs typeface="Times New Roman" panose="02020603050405020304" pitchFamily="18" charset="0"/>
              </a:rPr>
              <a:t>Uanset om der er mulighed for, at forældrene på sigt kan varetage omsorgen for barnet eller den unge, og barnet eller den unge dermed vil kunne hjemgives til forældrene, spiller forældrene ofte en vigtig rolle for barnet eller den unge. Støtten kan derfor også iværksættes med henblik på at støtte forældrene i at have samvær med barnet eller den unge eller på anden måde bidrage til at sikre en positiv udvikling for barnet eller den unge.</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dirty="0">
                <a:solidFill>
                  <a:srgbClr val="212529"/>
                </a:solidFill>
                <a:effectLst/>
                <a:latin typeface="Questa-Regular"/>
                <a:ea typeface="Times New Roman" panose="02020603050405020304" pitchFamily="18" charset="0"/>
                <a:cs typeface="Times New Roman" panose="02020603050405020304" pitchFamily="18" charset="0"/>
              </a:rPr>
              <a:t>Afgørelser om støtte til forældrene skal altid træffes under hensyntagen til muligheden for, at støtten kan bidrage til, at barnet udvikler sig positivt, jf. § 46 og § 70.</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dirty="0">
                <a:solidFill>
                  <a:srgbClr val="212529"/>
                </a:solidFill>
                <a:effectLst/>
                <a:latin typeface="Questa-Regular"/>
                <a:ea typeface="Times New Roman" panose="02020603050405020304" pitchFamily="18" charset="0"/>
                <a:cs typeface="Times New Roman" panose="02020603050405020304" pitchFamily="18" charset="0"/>
              </a:rPr>
              <a:t>Bestemmelsen om støtte til forældrene gælder under barnets eller den unges anbringelse uden for hjemmet, jf. § 52, stk. 3, nr. 7, hvad enten afgørelsen træffes med samtykke efter lovens § 52, stk. 1, eller uden samtykke efter lovens § 58.</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dirty="0">
                <a:solidFill>
                  <a:srgbClr val="212529"/>
                </a:solidFill>
                <a:effectLst/>
                <a:latin typeface="Questa-Regular"/>
                <a:ea typeface="Times New Roman" panose="02020603050405020304" pitchFamily="18" charset="0"/>
                <a:cs typeface="Times New Roman" panose="02020603050405020304" pitchFamily="18" charset="0"/>
              </a:rPr>
              <a:t>Kommunen skal som led i den børnefaglige undersøgelse efter lovens § 50 foretage en undersøgelse af familiens forhold, og de forhold, der kan begrunde, at forældrene kan have behov for støtte, bør allerede være kortlagt i forbindelse med den børnefaglige undersøgelse.</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dirty="0">
                <a:solidFill>
                  <a:srgbClr val="212529"/>
                </a:solidFill>
                <a:effectLst/>
                <a:latin typeface="Questa-Regular"/>
                <a:ea typeface="Times New Roman" panose="02020603050405020304" pitchFamily="18" charset="0"/>
                <a:cs typeface="Times New Roman" panose="02020603050405020304" pitchFamily="18" charset="0"/>
              </a:rPr>
              <a:t>Denne støtte kan være foranstaltninger efter lovens § 52, stk. 3, som f.eks. familiebehandling, forældrekurser, -programmer eller lignende eller økonomisk støtte efter § 52 a. Kommunen skal som hidtil være opmærksom på, om der skal gives støtte efter anden lovgivning, f.eks. om alkoholbehandling, en arbejdsmarkedsindsats eller andet, der kan medvirke til, at forældrene kan støttes i at spille en positiv rolle for barnet.</a:t>
            </a: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a:p>
            <a:r>
              <a:rPr lang="da-DK" sz="2000" b="1" dirty="0">
                <a:effectLst/>
                <a:latin typeface="Calibri" panose="020F0502020204030204" pitchFamily="34" charset="0"/>
                <a:ea typeface="Calibri" panose="020F0502020204030204" pitchFamily="34" charset="0"/>
                <a:cs typeface="Times New Roman" panose="02020603050405020304" pitchFamily="18" charset="0"/>
              </a:rPr>
              <a:t>Og nb bemærkninger til Socialstyrelsens skabelon </a:t>
            </a:r>
            <a:r>
              <a:rPr lang="da-DK" sz="2000" b="1">
                <a:effectLst/>
                <a:latin typeface="Calibri" panose="020F0502020204030204" pitchFamily="34" charset="0"/>
                <a:ea typeface="Calibri" panose="020F0502020204030204" pitchFamily="34" charset="0"/>
                <a:cs typeface="Times New Roman" panose="02020603050405020304" pitchFamily="18" charset="0"/>
              </a:rPr>
              <a:t>fra oktober 2020    </a:t>
            </a:r>
            <a:r>
              <a:rPr lang="da-DK" sz="2000">
                <a:hlinkClick r:id="rId2"/>
              </a:rPr>
              <a:t>https://socialstyrelsen.dk/nyheder/2020/ny-skabelon-til-foraeldrehandleplan</a:t>
            </a:r>
            <a:endParaRPr lang="da-DK" sz="2000"/>
          </a:p>
          <a:p>
            <a:endParaRPr lang="da-DK" sz="3200" b="1" dirty="0">
              <a:effectLst/>
              <a:latin typeface="Calibri" panose="020F0502020204030204" pitchFamily="34" charset="0"/>
              <a:ea typeface="Calibri" panose="020F0502020204030204" pitchFamily="34" charset="0"/>
              <a:cs typeface="Times New Roman" panose="02020603050405020304" pitchFamily="18" charset="0"/>
            </a:endParaRPr>
          </a:p>
          <a:p>
            <a:endParaRPr lang="da-DK" sz="2400" b="1" dirty="0"/>
          </a:p>
          <a:p>
            <a:endParaRPr lang="da-DK" sz="1500" dirty="0"/>
          </a:p>
        </p:txBody>
      </p:sp>
      <p:pic>
        <p:nvPicPr>
          <p:cNvPr id="7" name="Billede 6">
            <a:extLst>
              <a:ext uri="{FF2B5EF4-FFF2-40B4-BE49-F238E27FC236}">
                <a16:creationId xmlns:a16="http://schemas.microsoft.com/office/drawing/2014/main" id="{C5B94B12-4E1D-4372-93A9-1E3EE4743B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72608" y="463962"/>
            <a:ext cx="1858620" cy="563944"/>
          </a:xfrm>
          <a:prstGeom prst="rect">
            <a:avLst/>
          </a:prstGeom>
        </p:spPr>
      </p:pic>
    </p:spTree>
    <p:extLst>
      <p:ext uri="{BB962C8B-B14F-4D97-AF65-F5344CB8AC3E}">
        <p14:creationId xmlns:p14="http://schemas.microsoft.com/office/powerpoint/2010/main" val="3860777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CFD4B4-9FCA-499B-A936-784AFE2A0549}"/>
              </a:ext>
            </a:extLst>
          </p:cNvPr>
          <p:cNvSpPr>
            <a:spLocks noGrp="1"/>
          </p:cNvSpPr>
          <p:nvPr>
            <p:ph type="title"/>
          </p:nvPr>
        </p:nvSpPr>
        <p:spPr/>
        <p:txBody>
          <a:bodyPr>
            <a:normAutofit/>
          </a:bodyPr>
          <a:lstStyle/>
          <a:p>
            <a:pPr algn="l"/>
            <a:br>
              <a:rPr lang="da-DK" sz="3000" dirty="0"/>
            </a:br>
            <a:r>
              <a:rPr lang="da-DK" sz="1600" b="1" dirty="0"/>
              <a:t>Erfaringer med forældrehandleplaner, temadag 2. november 2021</a:t>
            </a:r>
          </a:p>
        </p:txBody>
      </p:sp>
      <p:sp>
        <p:nvSpPr>
          <p:cNvPr id="9" name="Pladsholder til indhold 8">
            <a:extLst>
              <a:ext uri="{FF2B5EF4-FFF2-40B4-BE49-F238E27FC236}">
                <a16:creationId xmlns:a16="http://schemas.microsoft.com/office/drawing/2014/main" id="{9C1071FD-9A19-46A1-BB63-11A8EAA42871}"/>
              </a:ext>
            </a:extLst>
          </p:cNvPr>
          <p:cNvSpPr>
            <a:spLocks noGrp="1"/>
          </p:cNvSpPr>
          <p:nvPr>
            <p:ph idx="1"/>
          </p:nvPr>
        </p:nvSpPr>
        <p:spPr>
          <a:xfrm>
            <a:off x="838200" y="1825624"/>
            <a:ext cx="10515600" cy="5032376"/>
          </a:xfrm>
        </p:spPr>
        <p:txBody>
          <a:bodyPr>
            <a:normAutofit/>
          </a:bodyPr>
          <a:lstStyle/>
          <a:p>
            <a:r>
              <a:rPr lang="da-DK" sz="1800" b="1" dirty="0"/>
              <a:t>Ankestyrelsens aktuelle undersøgelse: ”Støtte efter servicelovens § 54 til forældre, hvis barn er anbragt”, april 2021</a:t>
            </a:r>
          </a:p>
          <a:p>
            <a:r>
              <a:rPr lang="da-DK" sz="1100" b="1" dirty="0"/>
              <a:t>Jf. forrige oplæg</a:t>
            </a:r>
          </a:p>
          <a:p>
            <a:r>
              <a:rPr lang="da-DK" sz="1400" b="1" dirty="0"/>
              <a:t>I Case-samlingens indledning har vi uddraget: FORUDEN punkterne til vores analyse af forældrehandleplaner – se  indersiden omslaget forsiden case-samlingen  - </a:t>
            </a:r>
          </a:p>
          <a:p>
            <a:r>
              <a:rPr lang="da-DK" sz="1400" b="1" dirty="0"/>
              <a:t>Vores bekymring:</a:t>
            </a:r>
          </a:p>
          <a:p>
            <a:r>
              <a:rPr lang="da-DK" sz="1050" dirty="0"/>
              <a:t>Som det fremgår i rapporten s. 49, så har vi i RIFT hjulpet med at skabe kontakt til informanter/ forældre til interview. </a:t>
            </a:r>
          </a:p>
          <a:p>
            <a:r>
              <a:rPr lang="da-DK" sz="1050" dirty="0"/>
              <a:t>Som vi i den forbindelse påpegede overfor Ankestyrelsen, understreger vi her, at vi er bekymrede over, at </a:t>
            </a:r>
            <a:r>
              <a:rPr lang="da-DK" sz="1400" b="1" dirty="0"/>
              <a:t>en rapport som denne, med forholdsvis få eksempler og uden forskningsmæssig bred kontekst, kun viser toppen af isbjerget og kan risikere at være direkte misvisende. </a:t>
            </a:r>
          </a:p>
          <a:p>
            <a:r>
              <a:rPr lang="da-DK" sz="1050" dirty="0"/>
              <a:t>F.eks. </a:t>
            </a:r>
            <a:r>
              <a:rPr lang="da-DK" sz="1400" b="1" dirty="0"/>
              <a:t>går rapporten ikke ind i kvaliteten af hverken selve forældrehandleplanerne eller kvaliteten af indsatserne</a:t>
            </a:r>
            <a:r>
              <a:rPr lang="da-DK" sz="1050" dirty="0"/>
              <a:t>. </a:t>
            </a:r>
          </a:p>
          <a:p>
            <a:r>
              <a:rPr lang="da-DK" sz="1400" b="1" dirty="0"/>
              <a:t>”Familiebehandling” er et bredt begreb, og kan dække såvel gode intensive og kvalificerede indsatser som ukvalificerede, ikke-fagligt baserede, overfladiske indsatser</a:t>
            </a:r>
            <a:r>
              <a:rPr lang="da-DK" sz="1050" dirty="0"/>
              <a:t>. Det giver således – som eksempel - ikke så meget reel viden at tælle antallet af sager, hvor der er sat ind med familiebehandling             </a:t>
            </a:r>
          </a:p>
          <a:p>
            <a:r>
              <a:rPr lang="da-DK" sz="1200" b="1" dirty="0"/>
              <a:t>Rapporten har et afsnit (Kapitel 5) om Forældrehandleplaner</a:t>
            </a:r>
          </a:p>
          <a:p>
            <a:pPr>
              <a:buFontTx/>
              <a:buChar char="-"/>
            </a:pPr>
            <a:r>
              <a:rPr lang="da-DK" sz="1200" b="1" dirty="0"/>
              <a:t>Ud fra 44 screenede sager er der i 14 sager udarbejdet en forældrehandleplan, og der angives i punktform fra interview med kommuner og forældre oplistede årsager til at der ikke udarbejdes en forældrehandleplan:</a:t>
            </a:r>
          </a:p>
          <a:p>
            <a:pPr>
              <a:buFontTx/>
              <a:buChar char="-"/>
            </a:pPr>
            <a:r>
              <a:rPr lang="da-DK" sz="1200" b="1" dirty="0"/>
              <a:t> • at det for kommunerne er svært at opsætte en konkret handleplan, hvis forældrene udelukkende bevilges støtteperson • at forældrene ikke vurderes til at have et udviklingspotentiale • at alt forældrenes fokus ligger på barnet, og at de derfor ikke har overskud til at få lavet en forældrehandleplan, når kommunen tilbyder det • at målene for forældrestøtten bliver indskrevet i barnets handleplan</a:t>
            </a:r>
          </a:p>
        </p:txBody>
      </p:sp>
      <p:pic>
        <p:nvPicPr>
          <p:cNvPr id="7" name="Billede 6">
            <a:extLst>
              <a:ext uri="{FF2B5EF4-FFF2-40B4-BE49-F238E27FC236}">
                <a16:creationId xmlns:a16="http://schemas.microsoft.com/office/drawing/2014/main" id="{C5B94B12-4E1D-4372-93A9-1E3EE4743B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2608" y="463962"/>
            <a:ext cx="1858620" cy="563944"/>
          </a:xfrm>
          <a:prstGeom prst="rect">
            <a:avLst/>
          </a:prstGeom>
        </p:spPr>
      </p:pic>
    </p:spTree>
    <p:extLst>
      <p:ext uri="{BB962C8B-B14F-4D97-AF65-F5344CB8AC3E}">
        <p14:creationId xmlns:p14="http://schemas.microsoft.com/office/powerpoint/2010/main" val="2254250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CFD4B4-9FCA-499B-A936-784AFE2A0549}"/>
              </a:ext>
            </a:extLst>
          </p:cNvPr>
          <p:cNvSpPr>
            <a:spLocks noGrp="1"/>
          </p:cNvSpPr>
          <p:nvPr>
            <p:ph type="title"/>
          </p:nvPr>
        </p:nvSpPr>
        <p:spPr/>
        <p:txBody>
          <a:bodyPr>
            <a:normAutofit/>
          </a:bodyPr>
          <a:lstStyle/>
          <a:p>
            <a:pPr algn="l"/>
            <a:br>
              <a:rPr lang="da-DK" sz="3000" dirty="0"/>
            </a:br>
            <a:r>
              <a:rPr lang="da-DK" sz="1600" b="1" dirty="0"/>
              <a:t>Erfaringer med forældrehandleplaner, temadag 2. november 2021</a:t>
            </a:r>
          </a:p>
        </p:txBody>
      </p:sp>
      <p:sp>
        <p:nvSpPr>
          <p:cNvPr id="9" name="Pladsholder til indhold 8">
            <a:extLst>
              <a:ext uri="{FF2B5EF4-FFF2-40B4-BE49-F238E27FC236}">
                <a16:creationId xmlns:a16="http://schemas.microsoft.com/office/drawing/2014/main" id="{9C1071FD-9A19-46A1-BB63-11A8EAA42871}"/>
              </a:ext>
            </a:extLst>
          </p:cNvPr>
          <p:cNvSpPr>
            <a:spLocks noGrp="1"/>
          </p:cNvSpPr>
          <p:nvPr>
            <p:ph idx="1"/>
          </p:nvPr>
        </p:nvSpPr>
        <p:spPr>
          <a:xfrm>
            <a:off x="838200" y="1825624"/>
            <a:ext cx="10515600" cy="5032376"/>
          </a:xfrm>
        </p:spPr>
        <p:txBody>
          <a:bodyPr>
            <a:normAutofit/>
          </a:bodyPr>
          <a:lstStyle/>
          <a:p>
            <a:r>
              <a:rPr lang="da-DK" sz="1600" b="1" dirty="0"/>
              <a:t>Målrettet støtte til forældre med anbragte børn (Målrettet støtte til forældre, hvis børn eller ung er anbragt, 2020 </a:t>
            </a:r>
          </a:p>
          <a:p>
            <a:r>
              <a:rPr lang="da-DK" sz="1100" dirty="0"/>
              <a:t>Jf. forrige oplæg</a:t>
            </a:r>
          </a:p>
          <a:p>
            <a:r>
              <a:rPr lang="da-DK" sz="1400" b="1" dirty="0"/>
              <a:t>I Case-samlingens indledning har vi uddraget: FORUDEN punkterne til vores analyse af forældrehandleplaner – se  indersiden omslaget forsiden case-samlingen  - </a:t>
            </a:r>
            <a:r>
              <a:rPr lang="da-DK" sz="1050" dirty="0"/>
              <a:t>Fra linket: Målrettet støtte til forældre med anbragte børn - VIVE</a:t>
            </a:r>
            <a:endParaRPr lang="da-DK" sz="1400" b="1" dirty="0"/>
          </a:p>
          <a:p>
            <a:r>
              <a:rPr lang="da-DK" sz="1200" dirty="0"/>
              <a:t>”VIVE skal, sammen med PwC, identificere, udvikle og pilotteste en kommunal indsats, der kan styrke kompetencerne blandt forældre til anbragte børn og unge, styrke samarbejdet i samværet, samt styrke forældrenes relation og samarbejde med både kommune og anbringelsessted. </a:t>
            </a:r>
          </a:p>
          <a:p>
            <a:r>
              <a:rPr lang="da-DK" sz="1200" dirty="0"/>
              <a:t>Målet er, at den valgte indsats har vist tilstrækkeligt lovende resultater i 2022 til, at den kan overgå til en efterfølgende systematisk afprøvning. Undersøgelsen skal føre til, at </a:t>
            </a:r>
          </a:p>
          <a:p>
            <a:r>
              <a:rPr lang="da-DK" sz="1200" dirty="0"/>
              <a:t>1. kommunerne får et redskab, så de målrettet kan støtte forældre til anbragte børn, </a:t>
            </a:r>
          </a:p>
          <a:p>
            <a:r>
              <a:rPr lang="da-DK" sz="1200" dirty="0"/>
              <a:t>2. forældre til anbragte børn får styrket deres forældreevne og får indsigt i hvor vigtige de er, for deres børn, og at </a:t>
            </a:r>
          </a:p>
          <a:p>
            <a:r>
              <a:rPr lang="da-DK" sz="1200" dirty="0"/>
              <a:t>3. anbragte børn og unge oplever en forbedret trivsel. </a:t>
            </a:r>
          </a:p>
          <a:p>
            <a:r>
              <a:rPr lang="da-DK" sz="1200" dirty="0"/>
              <a:t>Metoder  </a:t>
            </a:r>
          </a:p>
          <a:p>
            <a:r>
              <a:rPr lang="da-DK" sz="1200" dirty="0"/>
              <a:t>På baggrund af målgruppebeskrivelse, litteraturkortlægning og identifikation af lovende praksis i Danmark identificeres en modulbaseret indsats med tværgående elementer, der peger på lovende resultater fra såvel et borger- som et driftsøkonomisk perspektiv </a:t>
            </a:r>
          </a:p>
          <a:p>
            <a:r>
              <a:rPr lang="da-DK" sz="1200" dirty="0"/>
              <a:t>• Indsatsen skal nøje beskrives, så indsatsbeskrivelsen bliver et aktivt </a:t>
            </a:r>
            <a:r>
              <a:rPr lang="da-DK" sz="1200" dirty="0" err="1"/>
              <a:t>arbejds¬redskab</a:t>
            </a:r>
            <a:r>
              <a:rPr lang="da-DK" sz="1200" dirty="0"/>
              <a:t>, der gradvist forfines over tid gennem data fra både implementering og evaluering </a:t>
            </a:r>
          </a:p>
          <a:p>
            <a:r>
              <a:rPr lang="da-DK" sz="1200" dirty="0"/>
              <a:t>• Indsatsen skal fra 2020 implementeres i de kommuner, der i 2019 byder ind på at deltage i projektet. Kommunerne vil modtage individuelt tilpasset implementeringsstøtte gennem hele perioden frem til afslutningen i 2022. </a:t>
            </a:r>
          </a:p>
          <a:p>
            <a:r>
              <a:rPr lang="da-DK" sz="1200" dirty="0"/>
              <a:t>• Indsatsen evalueres endeligt i 2022, både baseret på viden om det løbende forbedringsarbejde gennem implementeringsperioden, på reelle baseline- og slutmålinger samt på en omkostningsvurdering baseret på SØM, hvis det fornødne datagrundlag er til stede.”</a:t>
            </a:r>
            <a:endParaRPr lang="da-DK" sz="1200" b="1" dirty="0"/>
          </a:p>
        </p:txBody>
      </p:sp>
      <p:pic>
        <p:nvPicPr>
          <p:cNvPr id="7" name="Billede 6">
            <a:extLst>
              <a:ext uri="{FF2B5EF4-FFF2-40B4-BE49-F238E27FC236}">
                <a16:creationId xmlns:a16="http://schemas.microsoft.com/office/drawing/2014/main" id="{C5B94B12-4E1D-4372-93A9-1E3EE4743B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2608" y="463962"/>
            <a:ext cx="1858620" cy="563944"/>
          </a:xfrm>
          <a:prstGeom prst="rect">
            <a:avLst/>
          </a:prstGeom>
        </p:spPr>
      </p:pic>
    </p:spTree>
    <p:extLst>
      <p:ext uri="{BB962C8B-B14F-4D97-AF65-F5344CB8AC3E}">
        <p14:creationId xmlns:p14="http://schemas.microsoft.com/office/powerpoint/2010/main" val="136659731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590</TotalTime>
  <Words>4087</Words>
  <Application>Microsoft Office PowerPoint</Application>
  <PresentationFormat>Widescreen</PresentationFormat>
  <Paragraphs>192</Paragraphs>
  <Slides>15</Slides>
  <Notes>0</Notes>
  <HiddenSlides>0</HiddenSlides>
  <MMClips>0</MMClips>
  <ScaleCrop>false</ScaleCrop>
  <HeadingPairs>
    <vt:vector size="6" baseType="variant">
      <vt:variant>
        <vt:lpstr>Benyttede skrifttyper</vt:lpstr>
      </vt:variant>
      <vt:variant>
        <vt:i4>6</vt:i4>
      </vt:variant>
      <vt:variant>
        <vt:lpstr>Tema</vt:lpstr>
      </vt:variant>
      <vt:variant>
        <vt:i4>1</vt:i4>
      </vt:variant>
      <vt:variant>
        <vt:lpstr>Slidetitler</vt:lpstr>
      </vt:variant>
      <vt:variant>
        <vt:i4>15</vt:i4>
      </vt:variant>
    </vt:vector>
  </HeadingPairs>
  <TitlesOfParts>
    <vt:vector size="22" baseType="lpstr">
      <vt:lpstr>Arial</vt:lpstr>
      <vt:lpstr>Calibri</vt:lpstr>
      <vt:lpstr>Calibri Light</vt:lpstr>
      <vt:lpstr>Questa-Regular</vt:lpstr>
      <vt:lpstr>SequelSansRoman</vt:lpstr>
      <vt:lpstr>Times New Roman</vt:lpstr>
      <vt:lpstr>Office-tema</vt:lpstr>
      <vt:lpstr> Erfaringer med forældrehandleplaner, temadag 2. november 2021</vt:lpstr>
      <vt:lpstr> Erfaringer med forældrehandleplaner, temadag 2. november 2021</vt:lpstr>
      <vt:lpstr> Erfaringer med forældrehandleplaner, temadag 2. november 2021</vt:lpstr>
      <vt:lpstr> Erfaringer med forældrehandleplaner, temadag 2. november 2021</vt:lpstr>
      <vt:lpstr> Erfaringer med forældrehandleplaner, temadag 2. november 2021</vt:lpstr>
      <vt:lpstr> Erfaringer med forældrehandleplaner, temadag 2. november 2021</vt:lpstr>
      <vt:lpstr> Erfaringer med forældrehandleplaner, temadag 2. november 2021</vt:lpstr>
      <vt:lpstr> Erfaringer med forældrehandleplaner, temadag 2. november 2021</vt:lpstr>
      <vt:lpstr> Erfaringer med forældrehandleplaner, temadag 2. november 2021</vt:lpstr>
      <vt:lpstr> Erfaringer med forældrehandleplaner, temadag 2. november 2021</vt:lpstr>
      <vt:lpstr> Erfaringer med forældrehandleplaner, temadag 2. november 2021</vt:lpstr>
      <vt:lpstr> Erfaringer med forældrehandleplaner, temadag 2. november 2021</vt:lpstr>
      <vt:lpstr> Erfaringer med forældrehandleplaner, temadag 2. november 2021</vt:lpstr>
      <vt:lpstr> Erfaringer med forældrehandleplaner, temadag 2. november 2021</vt:lpstr>
      <vt:lpstr> Erfaringer med forældrehandleplaner, temadag 2. november 2021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Susanne Munck</dc:creator>
  <cp:lastModifiedBy>Susanne Munck</cp:lastModifiedBy>
  <cp:revision>2</cp:revision>
  <cp:lastPrinted>2021-10-24T11:58:26Z</cp:lastPrinted>
  <dcterms:created xsi:type="dcterms:W3CDTF">2021-10-23T05:35:09Z</dcterms:created>
  <dcterms:modified xsi:type="dcterms:W3CDTF">2021-10-28T05:45:53Z</dcterms:modified>
</cp:coreProperties>
</file>