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media/image3.bin" ContentType="image/png"/>
  <Override PartName="/ppt/media/image4.bin" ContentType="image/png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8"/>
    <p:sldMasterId id="2147483705" r:id="rId9"/>
    <p:sldMasterId id="2147483711" r:id="rId10"/>
    <p:sldMasterId id="2147483726" r:id="rId11"/>
    <p:sldMasterId id="2147483738" r:id="rId12"/>
  </p:sldMasterIdLst>
  <p:notesMasterIdLst>
    <p:notesMasterId r:id="rId22"/>
  </p:notesMasterIdLst>
  <p:sldIdLst>
    <p:sldId id="275" r:id="rId13"/>
    <p:sldId id="852" r:id="rId14"/>
    <p:sldId id="861" r:id="rId15"/>
    <p:sldId id="863" r:id="rId16"/>
    <p:sldId id="844" r:id="rId17"/>
    <p:sldId id="867" r:id="rId18"/>
    <p:sldId id="864" r:id="rId19"/>
    <p:sldId id="866" r:id="rId20"/>
    <p:sldId id="84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2" autoAdjust="0"/>
  </p:normalViewPr>
  <p:slideViewPr>
    <p:cSldViewPr snapToGrid="0" showGuides="1">
      <p:cViewPr varScale="1">
        <p:scale>
          <a:sx n="67" d="100"/>
          <a:sy n="67" d="100"/>
        </p:scale>
        <p:origin x="989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A17E1-018A-40FD-940D-63DC0162327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9AEFEB-E95F-40CA-B7AA-5754C785ED90}">
      <dgm:prSet/>
      <dgm:spPr/>
      <dgm:t>
        <a:bodyPr/>
        <a:lstStyle/>
        <a:p>
          <a:r>
            <a:rPr lang="da-DK" i="1" dirty="0"/>
            <a:t>Retten undersøger selv sagen</a:t>
          </a:r>
          <a:endParaRPr lang="en-US" dirty="0"/>
        </a:p>
      </dgm:t>
    </dgm:pt>
    <dgm:pt modelId="{328B7504-07BA-4E9A-A63A-F0A0FC9E3ACA}" type="parTrans" cxnId="{F79A80BE-F0C8-44D9-8046-A7CAC08B1DDE}">
      <dgm:prSet/>
      <dgm:spPr/>
      <dgm:t>
        <a:bodyPr/>
        <a:lstStyle/>
        <a:p>
          <a:endParaRPr lang="en-US"/>
        </a:p>
      </dgm:t>
    </dgm:pt>
    <dgm:pt modelId="{DC0D52A5-6EA5-464B-A9AE-6F3F479FDF71}" type="sibTrans" cxnId="{F79A80BE-F0C8-44D9-8046-A7CAC08B1DDE}">
      <dgm:prSet/>
      <dgm:spPr/>
      <dgm:t>
        <a:bodyPr/>
        <a:lstStyle/>
        <a:p>
          <a:endParaRPr lang="en-US"/>
        </a:p>
      </dgm:t>
    </dgm:pt>
    <dgm:pt modelId="{59693007-593B-45B5-B90F-AC970300080C}">
      <dgm:prSet/>
      <dgm:spPr/>
      <dgm:t>
        <a:bodyPr/>
        <a:lstStyle/>
        <a:p>
          <a:r>
            <a:rPr lang="da-DK" b="0" dirty="0"/>
            <a:t>Dommerne har specialistviden og kan gå tættere på forvaltningens skøn</a:t>
          </a:r>
          <a:endParaRPr lang="en-US" b="0" dirty="0"/>
        </a:p>
      </dgm:t>
    </dgm:pt>
    <dgm:pt modelId="{B743237F-85FC-442F-A6CA-AD54CC47D4CF}" type="parTrans" cxnId="{9620126E-AA95-4D99-9879-6C3E2F6EEB4C}">
      <dgm:prSet/>
      <dgm:spPr/>
      <dgm:t>
        <a:bodyPr/>
        <a:lstStyle/>
        <a:p>
          <a:endParaRPr lang="en-US"/>
        </a:p>
      </dgm:t>
    </dgm:pt>
    <dgm:pt modelId="{779E29FE-974A-4747-ADEF-AB05FC860EB6}" type="sibTrans" cxnId="{9620126E-AA95-4D99-9879-6C3E2F6EEB4C}">
      <dgm:prSet/>
      <dgm:spPr/>
      <dgm:t>
        <a:bodyPr/>
        <a:lstStyle/>
        <a:p>
          <a:endParaRPr lang="en-US"/>
        </a:p>
      </dgm:t>
    </dgm:pt>
    <dgm:pt modelId="{B01219EE-92BE-4B94-BA24-4A18FD45ED6C}">
      <dgm:prSet/>
      <dgm:spPr/>
      <dgm:t>
        <a:bodyPr/>
        <a:lstStyle/>
        <a:p>
          <a:r>
            <a:rPr lang="da-DK" dirty="0"/>
            <a:t>Den materielle sandheds princip gælder </a:t>
          </a:r>
          <a:endParaRPr lang="en-US" dirty="0"/>
        </a:p>
      </dgm:t>
    </dgm:pt>
    <dgm:pt modelId="{1EAAC643-4005-497B-8090-423DEB27F515}" type="parTrans" cxnId="{FD6D75FC-879E-429A-8277-1E435E469F86}">
      <dgm:prSet/>
      <dgm:spPr/>
      <dgm:t>
        <a:bodyPr/>
        <a:lstStyle/>
        <a:p>
          <a:endParaRPr lang="en-US"/>
        </a:p>
      </dgm:t>
    </dgm:pt>
    <dgm:pt modelId="{D7BE85CB-8A2D-4D8A-8016-6FDAA4C4D48E}" type="sibTrans" cxnId="{FD6D75FC-879E-429A-8277-1E435E469F86}">
      <dgm:prSet/>
      <dgm:spPr/>
      <dgm:t>
        <a:bodyPr/>
        <a:lstStyle/>
        <a:p>
          <a:endParaRPr lang="en-US"/>
        </a:p>
      </dgm:t>
    </dgm:pt>
    <dgm:pt modelId="{5E4B3953-D0A1-4C8C-9E8C-0DE3ADBD9C4B}">
      <dgm:prSet/>
      <dgm:spPr/>
      <dgm:t>
        <a:bodyPr/>
        <a:lstStyle/>
        <a:p>
          <a:r>
            <a:rPr lang="da-DK"/>
            <a:t>Ofte skriftlig proces</a:t>
          </a:r>
          <a:endParaRPr lang="en-US"/>
        </a:p>
      </dgm:t>
    </dgm:pt>
    <dgm:pt modelId="{3BFFF743-C7A8-46F6-AE2A-C3C9E15B8469}" type="parTrans" cxnId="{68A43D5E-57C9-41D4-87FA-D13283884DD4}">
      <dgm:prSet/>
      <dgm:spPr/>
      <dgm:t>
        <a:bodyPr/>
        <a:lstStyle/>
        <a:p>
          <a:endParaRPr lang="en-US"/>
        </a:p>
      </dgm:t>
    </dgm:pt>
    <dgm:pt modelId="{5BC4ABF5-1B70-4B82-9C88-87FFA235E9AF}" type="sibTrans" cxnId="{68A43D5E-57C9-41D4-87FA-D13283884DD4}">
      <dgm:prSet/>
      <dgm:spPr/>
      <dgm:t>
        <a:bodyPr/>
        <a:lstStyle/>
        <a:p>
          <a:endParaRPr lang="en-US"/>
        </a:p>
      </dgm:t>
    </dgm:pt>
    <dgm:pt modelId="{8AF02FA7-95DA-4EE4-B4E1-27620D837E2E}">
      <dgm:prSet/>
      <dgm:spPr/>
      <dgm:t>
        <a:bodyPr/>
        <a:lstStyle/>
        <a:p>
          <a:r>
            <a:rPr lang="da-DK" dirty="0"/>
            <a:t>Ofte hurtigere, nogle gange næsten ”i realtid”</a:t>
          </a:r>
          <a:endParaRPr lang="en-US" dirty="0"/>
        </a:p>
      </dgm:t>
    </dgm:pt>
    <dgm:pt modelId="{3C59292F-97E9-418B-8D89-902D71DCCC83}" type="parTrans" cxnId="{B139D90B-FA06-4D7C-8BD9-925BFB1CB6FF}">
      <dgm:prSet/>
      <dgm:spPr/>
      <dgm:t>
        <a:bodyPr/>
        <a:lstStyle/>
        <a:p>
          <a:endParaRPr lang="en-US"/>
        </a:p>
      </dgm:t>
    </dgm:pt>
    <dgm:pt modelId="{78F80E5B-84D7-4794-A19D-C9E1EAE0CF29}" type="sibTrans" cxnId="{B139D90B-FA06-4D7C-8BD9-925BFB1CB6FF}">
      <dgm:prSet/>
      <dgm:spPr/>
      <dgm:t>
        <a:bodyPr/>
        <a:lstStyle/>
        <a:p>
          <a:endParaRPr lang="en-US"/>
        </a:p>
      </dgm:t>
    </dgm:pt>
    <dgm:pt modelId="{034F6AEC-2DF9-4F50-996E-6F2B013E3F83}">
      <dgm:prSet/>
      <dgm:spPr/>
      <dgm:t>
        <a:bodyPr/>
        <a:lstStyle/>
        <a:p>
          <a:r>
            <a:rPr lang="da-DK" dirty="0"/>
            <a:t>Billigere procesform ofte uden advokater</a:t>
          </a:r>
          <a:endParaRPr lang="en-US" dirty="0"/>
        </a:p>
      </dgm:t>
    </dgm:pt>
    <dgm:pt modelId="{9777EE37-9508-43EB-8FA4-671FDE96EC77}" type="parTrans" cxnId="{35555203-7BD2-4479-A17A-D4923A38F3CC}">
      <dgm:prSet/>
      <dgm:spPr/>
      <dgm:t>
        <a:bodyPr/>
        <a:lstStyle/>
        <a:p>
          <a:endParaRPr lang="en-US"/>
        </a:p>
      </dgm:t>
    </dgm:pt>
    <dgm:pt modelId="{D2CCD2AA-5919-4945-92AE-7AB7107EF758}" type="sibTrans" cxnId="{35555203-7BD2-4479-A17A-D4923A38F3CC}">
      <dgm:prSet/>
      <dgm:spPr/>
      <dgm:t>
        <a:bodyPr/>
        <a:lstStyle/>
        <a:p>
          <a:endParaRPr lang="en-US"/>
        </a:p>
      </dgm:t>
    </dgm:pt>
    <dgm:pt modelId="{520E3D2C-85AA-4F31-B4F6-9BEDB03F5B9E}" type="pres">
      <dgm:prSet presAssocID="{194A17E1-018A-40FD-940D-63DC01623272}" presName="diagram" presStyleCnt="0">
        <dgm:presLayoutVars>
          <dgm:dir/>
          <dgm:resizeHandles val="exact"/>
        </dgm:presLayoutVars>
      </dgm:prSet>
      <dgm:spPr/>
    </dgm:pt>
    <dgm:pt modelId="{7BF40FC6-FC1B-4569-834C-DF1FD088EB02}" type="pres">
      <dgm:prSet presAssocID="{619AEFEB-E95F-40CA-B7AA-5754C785ED90}" presName="node" presStyleLbl="node1" presStyleIdx="0" presStyleCnt="6">
        <dgm:presLayoutVars>
          <dgm:bulletEnabled val="1"/>
        </dgm:presLayoutVars>
      </dgm:prSet>
      <dgm:spPr/>
    </dgm:pt>
    <dgm:pt modelId="{4B8C51DC-7F3C-44FF-BD7A-1EEDCC2552C0}" type="pres">
      <dgm:prSet presAssocID="{DC0D52A5-6EA5-464B-A9AE-6F3F479FDF71}" presName="sibTrans" presStyleCnt="0"/>
      <dgm:spPr/>
    </dgm:pt>
    <dgm:pt modelId="{05D056D6-547B-4B3C-B265-F6854E98C9AD}" type="pres">
      <dgm:prSet presAssocID="{59693007-593B-45B5-B90F-AC970300080C}" presName="node" presStyleLbl="node1" presStyleIdx="1" presStyleCnt="6">
        <dgm:presLayoutVars>
          <dgm:bulletEnabled val="1"/>
        </dgm:presLayoutVars>
      </dgm:prSet>
      <dgm:spPr/>
    </dgm:pt>
    <dgm:pt modelId="{663D7ED4-6476-45E4-8B73-3E5C83CC092E}" type="pres">
      <dgm:prSet presAssocID="{779E29FE-974A-4747-ADEF-AB05FC860EB6}" presName="sibTrans" presStyleCnt="0"/>
      <dgm:spPr/>
    </dgm:pt>
    <dgm:pt modelId="{8B6053FC-2506-4673-87CE-6B4C62949048}" type="pres">
      <dgm:prSet presAssocID="{B01219EE-92BE-4B94-BA24-4A18FD45ED6C}" presName="node" presStyleLbl="node1" presStyleIdx="2" presStyleCnt="6">
        <dgm:presLayoutVars>
          <dgm:bulletEnabled val="1"/>
        </dgm:presLayoutVars>
      </dgm:prSet>
      <dgm:spPr/>
    </dgm:pt>
    <dgm:pt modelId="{4F3024A3-975D-48FB-BD05-DC9440D8EE77}" type="pres">
      <dgm:prSet presAssocID="{D7BE85CB-8A2D-4D8A-8016-6FDAA4C4D48E}" presName="sibTrans" presStyleCnt="0"/>
      <dgm:spPr/>
    </dgm:pt>
    <dgm:pt modelId="{234A65D0-272F-4EE2-B310-0AC0282B6E4A}" type="pres">
      <dgm:prSet presAssocID="{5E4B3953-D0A1-4C8C-9E8C-0DE3ADBD9C4B}" presName="node" presStyleLbl="node1" presStyleIdx="3" presStyleCnt="6">
        <dgm:presLayoutVars>
          <dgm:bulletEnabled val="1"/>
        </dgm:presLayoutVars>
      </dgm:prSet>
      <dgm:spPr/>
    </dgm:pt>
    <dgm:pt modelId="{5F18796C-C132-4414-A5C5-138A39AF1BCE}" type="pres">
      <dgm:prSet presAssocID="{5BC4ABF5-1B70-4B82-9C88-87FFA235E9AF}" presName="sibTrans" presStyleCnt="0"/>
      <dgm:spPr/>
    </dgm:pt>
    <dgm:pt modelId="{53CFE466-0DB3-49BF-9D86-B4CAB86E2C43}" type="pres">
      <dgm:prSet presAssocID="{8AF02FA7-95DA-4EE4-B4E1-27620D837E2E}" presName="node" presStyleLbl="node1" presStyleIdx="4" presStyleCnt="6">
        <dgm:presLayoutVars>
          <dgm:bulletEnabled val="1"/>
        </dgm:presLayoutVars>
      </dgm:prSet>
      <dgm:spPr/>
    </dgm:pt>
    <dgm:pt modelId="{D5251D91-859C-41B7-B18A-C0184BFA4C71}" type="pres">
      <dgm:prSet presAssocID="{78F80E5B-84D7-4794-A19D-C9E1EAE0CF29}" presName="sibTrans" presStyleCnt="0"/>
      <dgm:spPr/>
    </dgm:pt>
    <dgm:pt modelId="{69D8E039-9FCD-4D48-9DDA-0339C00E23F0}" type="pres">
      <dgm:prSet presAssocID="{034F6AEC-2DF9-4F50-996E-6F2B013E3F83}" presName="node" presStyleLbl="node1" presStyleIdx="5" presStyleCnt="6">
        <dgm:presLayoutVars>
          <dgm:bulletEnabled val="1"/>
        </dgm:presLayoutVars>
      </dgm:prSet>
      <dgm:spPr/>
    </dgm:pt>
  </dgm:ptLst>
  <dgm:cxnLst>
    <dgm:cxn modelId="{35555203-7BD2-4479-A17A-D4923A38F3CC}" srcId="{194A17E1-018A-40FD-940D-63DC01623272}" destId="{034F6AEC-2DF9-4F50-996E-6F2B013E3F83}" srcOrd="5" destOrd="0" parTransId="{9777EE37-9508-43EB-8FA4-671FDE96EC77}" sibTransId="{D2CCD2AA-5919-4945-92AE-7AB7107EF758}"/>
    <dgm:cxn modelId="{B139D90B-FA06-4D7C-8BD9-925BFB1CB6FF}" srcId="{194A17E1-018A-40FD-940D-63DC01623272}" destId="{8AF02FA7-95DA-4EE4-B4E1-27620D837E2E}" srcOrd="4" destOrd="0" parTransId="{3C59292F-97E9-418B-8D89-902D71DCCC83}" sibTransId="{78F80E5B-84D7-4794-A19D-C9E1EAE0CF29}"/>
    <dgm:cxn modelId="{68A43D5E-57C9-41D4-87FA-D13283884DD4}" srcId="{194A17E1-018A-40FD-940D-63DC01623272}" destId="{5E4B3953-D0A1-4C8C-9E8C-0DE3ADBD9C4B}" srcOrd="3" destOrd="0" parTransId="{3BFFF743-C7A8-46F6-AE2A-C3C9E15B8469}" sibTransId="{5BC4ABF5-1B70-4B82-9C88-87FFA235E9AF}"/>
    <dgm:cxn modelId="{9620126E-AA95-4D99-9879-6C3E2F6EEB4C}" srcId="{194A17E1-018A-40FD-940D-63DC01623272}" destId="{59693007-593B-45B5-B90F-AC970300080C}" srcOrd="1" destOrd="0" parTransId="{B743237F-85FC-442F-A6CA-AD54CC47D4CF}" sibTransId="{779E29FE-974A-4747-ADEF-AB05FC860EB6}"/>
    <dgm:cxn modelId="{C2077971-A220-47C4-999E-8CEBF656B688}" type="presOf" srcId="{8AF02FA7-95DA-4EE4-B4E1-27620D837E2E}" destId="{53CFE466-0DB3-49BF-9D86-B4CAB86E2C43}" srcOrd="0" destOrd="0" presId="urn:microsoft.com/office/officeart/2005/8/layout/default"/>
    <dgm:cxn modelId="{55513186-F95C-4D9C-B670-126593A3D324}" type="presOf" srcId="{59693007-593B-45B5-B90F-AC970300080C}" destId="{05D056D6-547B-4B3C-B265-F6854E98C9AD}" srcOrd="0" destOrd="0" presId="urn:microsoft.com/office/officeart/2005/8/layout/default"/>
    <dgm:cxn modelId="{A4BFD8BB-322D-4117-ADC3-7DDB6618540D}" type="presOf" srcId="{619AEFEB-E95F-40CA-B7AA-5754C785ED90}" destId="{7BF40FC6-FC1B-4569-834C-DF1FD088EB02}" srcOrd="0" destOrd="0" presId="urn:microsoft.com/office/officeart/2005/8/layout/default"/>
    <dgm:cxn modelId="{B92731BE-4ADF-4524-964D-D22B9475A397}" type="presOf" srcId="{B01219EE-92BE-4B94-BA24-4A18FD45ED6C}" destId="{8B6053FC-2506-4673-87CE-6B4C62949048}" srcOrd="0" destOrd="0" presId="urn:microsoft.com/office/officeart/2005/8/layout/default"/>
    <dgm:cxn modelId="{F79A80BE-F0C8-44D9-8046-A7CAC08B1DDE}" srcId="{194A17E1-018A-40FD-940D-63DC01623272}" destId="{619AEFEB-E95F-40CA-B7AA-5754C785ED90}" srcOrd="0" destOrd="0" parTransId="{328B7504-07BA-4E9A-A63A-F0A0FC9E3ACA}" sibTransId="{DC0D52A5-6EA5-464B-A9AE-6F3F479FDF71}"/>
    <dgm:cxn modelId="{2F026DCE-24A5-4C16-99DA-62719BBD60B9}" type="presOf" srcId="{5E4B3953-D0A1-4C8C-9E8C-0DE3ADBD9C4B}" destId="{234A65D0-272F-4EE2-B310-0AC0282B6E4A}" srcOrd="0" destOrd="0" presId="urn:microsoft.com/office/officeart/2005/8/layout/default"/>
    <dgm:cxn modelId="{30DE27DC-2E67-4BA9-89A6-D8D1DAA310EC}" type="presOf" srcId="{034F6AEC-2DF9-4F50-996E-6F2B013E3F83}" destId="{69D8E039-9FCD-4D48-9DDA-0339C00E23F0}" srcOrd="0" destOrd="0" presId="urn:microsoft.com/office/officeart/2005/8/layout/default"/>
    <dgm:cxn modelId="{B380D8DF-AD1A-4B2C-8EC1-C7A75D9203BB}" type="presOf" srcId="{194A17E1-018A-40FD-940D-63DC01623272}" destId="{520E3D2C-85AA-4F31-B4F6-9BEDB03F5B9E}" srcOrd="0" destOrd="0" presId="urn:microsoft.com/office/officeart/2005/8/layout/default"/>
    <dgm:cxn modelId="{FD6D75FC-879E-429A-8277-1E435E469F86}" srcId="{194A17E1-018A-40FD-940D-63DC01623272}" destId="{B01219EE-92BE-4B94-BA24-4A18FD45ED6C}" srcOrd="2" destOrd="0" parTransId="{1EAAC643-4005-497B-8090-423DEB27F515}" sibTransId="{D7BE85CB-8A2D-4D8A-8016-6FDAA4C4D48E}"/>
    <dgm:cxn modelId="{FBD2B63D-AF89-4224-9AD4-C28AD4D59E36}" type="presParOf" srcId="{520E3D2C-85AA-4F31-B4F6-9BEDB03F5B9E}" destId="{7BF40FC6-FC1B-4569-834C-DF1FD088EB02}" srcOrd="0" destOrd="0" presId="urn:microsoft.com/office/officeart/2005/8/layout/default"/>
    <dgm:cxn modelId="{4FDE7051-5726-4CA7-860A-5297BEE330E5}" type="presParOf" srcId="{520E3D2C-85AA-4F31-B4F6-9BEDB03F5B9E}" destId="{4B8C51DC-7F3C-44FF-BD7A-1EEDCC2552C0}" srcOrd="1" destOrd="0" presId="urn:microsoft.com/office/officeart/2005/8/layout/default"/>
    <dgm:cxn modelId="{AEF30D4A-710F-4CFC-8D5E-487BEF9366C1}" type="presParOf" srcId="{520E3D2C-85AA-4F31-B4F6-9BEDB03F5B9E}" destId="{05D056D6-547B-4B3C-B265-F6854E98C9AD}" srcOrd="2" destOrd="0" presId="urn:microsoft.com/office/officeart/2005/8/layout/default"/>
    <dgm:cxn modelId="{683FB347-50F7-40E8-923F-4940B9F41F74}" type="presParOf" srcId="{520E3D2C-85AA-4F31-B4F6-9BEDB03F5B9E}" destId="{663D7ED4-6476-45E4-8B73-3E5C83CC092E}" srcOrd="3" destOrd="0" presId="urn:microsoft.com/office/officeart/2005/8/layout/default"/>
    <dgm:cxn modelId="{44108A91-D8CF-4BA4-B168-9511E99F32F1}" type="presParOf" srcId="{520E3D2C-85AA-4F31-B4F6-9BEDB03F5B9E}" destId="{8B6053FC-2506-4673-87CE-6B4C62949048}" srcOrd="4" destOrd="0" presId="urn:microsoft.com/office/officeart/2005/8/layout/default"/>
    <dgm:cxn modelId="{281B8C27-53AA-417C-8A26-5228854ECED4}" type="presParOf" srcId="{520E3D2C-85AA-4F31-B4F6-9BEDB03F5B9E}" destId="{4F3024A3-975D-48FB-BD05-DC9440D8EE77}" srcOrd="5" destOrd="0" presId="urn:microsoft.com/office/officeart/2005/8/layout/default"/>
    <dgm:cxn modelId="{BE80D894-5F4B-4542-81A2-D11ECBF686E5}" type="presParOf" srcId="{520E3D2C-85AA-4F31-B4F6-9BEDB03F5B9E}" destId="{234A65D0-272F-4EE2-B310-0AC0282B6E4A}" srcOrd="6" destOrd="0" presId="urn:microsoft.com/office/officeart/2005/8/layout/default"/>
    <dgm:cxn modelId="{996C94D4-BA41-48E1-B10F-AC2E1FEC56D0}" type="presParOf" srcId="{520E3D2C-85AA-4F31-B4F6-9BEDB03F5B9E}" destId="{5F18796C-C132-4414-A5C5-138A39AF1BCE}" srcOrd="7" destOrd="0" presId="urn:microsoft.com/office/officeart/2005/8/layout/default"/>
    <dgm:cxn modelId="{79A17856-7BA5-4A76-9E06-A5677E4AF178}" type="presParOf" srcId="{520E3D2C-85AA-4F31-B4F6-9BEDB03F5B9E}" destId="{53CFE466-0DB3-49BF-9D86-B4CAB86E2C43}" srcOrd="8" destOrd="0" presId="urn:microsoft.com/office/officeart/2005/8/layout/default"/>
    <dgm:cxn modelId="{49038E21-CBCE-43CD-BAD4-2DBBDF2A1357}" type="presParOf" srcId="{520E3D2C-85AA-4F31-B4F6-9BEDB03F5B9E}" destId="{D5251D91-859C-41B7-B18A-C0184BFA4C71}" srcOrd="9" destOrd="0" presId="urn:microsoft.com/office/officeart/2005/8/layout/default"/>
    <dgm:cxn modelId="{4631D340-9C44-47CA-A695-B4D69B185A4B}" type="presParOf" srcId="{520E3D2C-85AA-4F31-B4F6-9BEDB03F5B9E}" destId="{69D8E039-9FCD-4D48-9DDA-0339C00E2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40FC6-FC1B-4569-834C-DF1FD088EB02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i="1" kern="1200" dirty="0"/>
            <a:t>Retten undersøger selv sagen</a:t>
          </a:r>
          <a:endParaRPr lang="en-US" sz="3000" kern="1200" dirty="0"/>
        </a:p>
      </dsp:txBody>
      <dsp:txXfrm>
        <a:off x="0" y="40290"/>
        <a:ext cx="3286125" cy="1971675"/>
      </dsp:txXfrm>
    </dsp:sp>
    <dsp:sp modelId="{05D056D6-547B-4B3C-B265-F6854E98C9AD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b="0" kern="1200" dirty="0"/>
            <a:t>Dommerne har specialistviden og kan gå tættere på forvaltningens skøn</a:t>
          </a:r>
          <a:endParaRPr lang="en-US" sz="3000" b="0" kern="1200" dirty="0"/>
        </a:p>
      </dsp:txBody>
      <dsp:txXfrm>
        <a:off x="3614737" y="40290"/>
        <a:ext cx="3286125" cy="1971675"/>
      </dsp:txXfrm>
    </dsp:sp>
    <dsp:sp modelId="{8B6053FC-2506-4673-87CE-6B4C62949048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Den materielle sandheds princip gælder </a:t>
          </a:r>
          <a:endParaRPr lang="en-US" sz="3000" kern="1200" dirty="0"/>
        </a:p>
      </dsp:txBody>
      <dsp:txXfrm>
        <a:off x="7229475" y="40290"/>
        <a:ext cx="3286125" cy="1971675"/>
      </dsp:txXfrm>
    </dsp:sp>
    <dsp:sp modelId="{234A65D0-272F-4EE2-B310-0AC0282B6E4A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Ofte skriftlig proces</a:t>
          </a:r>
          <a:endParaRPr lang="en-US" sz="3000" kern="1200"/>
        </a:p>
      </dsp:txBody>
      <dsp:txXfrm>
        <a:off x="0" y="2340578"/>
        <a:ext cx="3286125" cy="1971675"/>
      </dsp:txXfrm>
    </dsp:sp>
    <dsp:sp modelId="{53CFE466-0DB3-49BF-9D86-B4CAB86E2C43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Ofte hurtigere, nogle gange næsten ”i realtid”</a:t>
          </a:r>
          <a:endParaRPr lang="en-US" sz="3000" kern="1200" dirty="0"/>
        </a:p>
      </dsp:txBody>
      <dsp:txXfrm>
        <a:off x="3614737" y="2340578"/>
        <a:ext cx="3286125" cy="1971675"/>
      </dsp:txXfrm>
    </dsp:sp>
    <dsp:sp modelId="{69D8E039-9FCD-4D48-9DDA-0339C00E23F0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Billigere procesform ofte uden advokater</a:t>
          </a:r>
          <a:endParaRPr lang="en-US" sz="3000" kern="1200" dirty="0"/>
        </a:p>
      </dsp:txBody>
      <dsp:txXfrm>
        <a:off x="7229475" y="234057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16/03/2025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BAB5-74FC-471D-B3F0-21FFB6C23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7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BAB5-74FC-471D-B3F0-21FFB6C23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28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BAB5-74FC-471D-B3F0-21FFB6C23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53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bin"/><Relationship Id="rId3" Type="http://schemas.openxmlformats.org/officeDocument/2006/relationships/image" Target="../media/image4.bin"/><Relationship Id="rId7" Type="http://schemas.openxmlformats.org/officeDocument/2006/relationships/image" Target="../media/image8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bin"/><Relationship Id="rId5" Type="http://schemas.openxmlformats.org/officeDocument/2006/relationships/image" Target="../media/image6.bin"/><Relationship Id="rId4" Type="http://schemas.openxmlformats.org/officeDocument/2006/relationships/image" Target="../media/image5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7BCC6E7-9279-FA89-A785-CF0077EE4743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4BAC96C-D3F0-4589-BA68-661284F36D77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4491567" y="5772150"/>
            <a:ext cx="7198784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/>
            <a:r>
              <a:rPr lang="da-DK" sz="5500">
                <a:solidFill>
                  <a:schemeClr val="tx2"/>
                </a:solidFill>
                <a:latin typeface="AU Peto" pitchFamily="82" charset="0"/>
              </a:rPr>
              <a:t>TATION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491567" y="5772150"/>
            <a:ext cx="7198784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/>
            <a:r>
              <a:rPr lang="da-DK" sz="5500">
                <a:solidFill>
                  <a:schemeClr val="accent1"/>
                </a:solidFill>
                <a:latin typeface="AU Peto" pitchFamily="82" charset="0"/>
              </a:rPr>
              <a:t>pRÆSEN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367" y="2937601"/>
            <a:ext cx="11228917" cy="334963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0075334" y="358775"/>
            <a:ext cx="1631951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z="1800" cap="all" baseline="0"/>
          </a:p>
        </p:txBody>
      </p:sp>
      <p:grpSp>
        <p:nvGrpSpPr>
          <p:cNvPr id="3095" name="Group 23"/>
          <p:cNvGrpSpPr>
            <a:grpSpLocks noChangeAspect="1"/>
          </p:cNvGrpSpPr>
          <p:nvPr/>
        </p:nvGrpSpPr>
        <p:grpSpPr bwMode="auto">
          <a:xfrm>
            <a:off x="478367" y="358776"/>
            <a:ext cx="787400" cy="295275"/>
            <a:chOff x="454" y="227"/>
            <a:chExt cx="384" cy="192"/>
          </a:xfrm>
        </p:grpSpPr>
        <p:sp>
          <p:nvSpPr>
            <p:cNvPr id="3096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sz="1800" cap="all" baseline="0"/>
            </a:p>
          </p:txBody>
        </p:sp>
        <p:sp>
          <p:nvSpPr>
            <p:cNvPr id="3097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sz="1800" cap="all" baseline="0"/>
            </a:p>
          </p:txBody>
        </p:sp>
      </p:grpSp>
      <p:sp>
        <p:nvSpPr>
          <p:cNvPr id="3107" name="bmkFld2Date"/>
          <p:cNvSpPr txBox="1">
            <a:spLocks noChangeArrowheads="1"/>
          </p:cNvSpPr>
          <p:nvPr/>
        </p:nvSpPr>
        <p:spPr bwMode="auto">
          <a:xfrm>
            <a:off x="10075334" y="554038"/>
            <a:ext cx="1631951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1"/>
              </a:solidFill>
            </a:endParaRPr>
          </a:p>
        </p:txBody>
      </p:sp>
      <p:sp>
        <p:nvSpPr>
          <p:cNvPr id="3108" name="bmkFld2MainEntity"/>
          <p:cNvSpPr txBox="1">
            <a:spLocks noChangeArrowheads="1"/>
          </p:cNvSpPr>
          <p:nvPr/>
        </p:nvSpPr>
        <p:spPr bwMode="auto">
          <a:xfrm>
            <a:off x="1494368" y="187325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1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1"/>
                </a:solidFill>
              </a:rPr>
              <a:t>universitet</a:t>
            </a:r>
            <a:endParaRPr lang="en-US" sz="1100" cap="all" baseline="0" dirty="0">
              <a:solidFill>
                <a:schemeClr val="bg1"/>
              </a:solidFill>
            </a:endParaRPr>
          </a:p>
        </p:txBody>
      </p:sp>
      <p:sp>
        <p:nvSpPr>
          <p:cNvPr id="3110" name="bmkFld2SubEntity"/>
          <p:cNvSpPr txBox="1">
            <a:spLocks noChangeArrowheads="1"/>
          </p:cNvSpPr>
          <p:nvPr/>
        </p:nvSpPr>
        <p:spPr bwMode="auto">
          <a:xfrm>
            <a:off x="1494368" y="723900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1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 userDrawn="1"/>
        </p:nvSpPr>
        <p:spPr bwMode="auto">
          <a:xfrm>
            <a:off x="478367" y="2775600"/>
            <a:ext cx="1871133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301838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778A20-C4FB-4A5D-BA56-B6F7BCAF0113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478367" y="2775600"/>
            <a:ext cx="1871133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6" name="bmkFld2PresentationTitle"/>
          <p:cNvSpPr txBox="1">
            <a:spLocks noChangeArrowheads="1"/>
          </p:cNvSpPr>
          <p:nvPr userDrawn="1"/>
        </p:nvSpPr>
        <p:spPr bwMode="auto">
          <a:xfrm>
            <a:off x="6356351" y="554038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7" name="bmkFld2AuthorName"/>
          <p:cNvSpPr txBox="1">
            <a:spLocks noChangeArrowheads="1"/>
          </p:cNvSpPr>
          <p:nvPr userDrawn="1"/>
        </p:nvSpPr>
        <p:spPr bwMode="auto">
          <a:xfrm>
            <a:off x="6356351" y="682626"/>
            <a:ext cx="347980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8" name="bmkFld2AuthorTitle"/>
          <p:cNvSpPr txBox="1">
            <a:spLocks noChangeArrowheads="1"/>
          </p:cNvSpPr>
          <p:nvPr userDrawn="1"/>
        </p:nvSpPr>
        <p:spPr bwMode="auto">
          <a:xfrm>
            <a:off x="6356351" y="811213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1" name="bmkFld3SubEntity"/>
          <p:cNvSpPr txBox="1">
            <a:spLocks noChangeArrowheads="1"/>
          </p:cNvSpPr>
          <p:nvPr userDrawn="1"/>
        </p:nvSpPr>
        <p:spPr bwMode="auto">
          <a:xfrm>
            <a:off x="1494368" y="723900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12" name="bmkFld3MainEntity"/>
          <p:cNvSpPr txBox="1">
            <a:spLocks noChangeArrowheads="1"/>
          </p:cNvSpPr>
          <p:nvPr userDrawn="1"/>
        </p:nvSpPr>
        <p:spPr bwMode="auto">
          <a:xfrm>
            <a:off x="1494368" y="187325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2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7" y="2937600"/>
            <a:ext cx="5511800" cy="324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937600"/>
            <a:ext cx="5513917" cy="324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F7DBBA-2010-4765-A612-F54F7AD4A3C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3" name="bmkFld3PresentationTitle"/>
          <p:cNvSpPr txBox="1">
            <a:spLocks noChangeArrowheads="1"/>
          </p:cNvSpPr>
          <p:nvPr userDrawn="1"/>
        </p:nvSpPr>
        <p:spPr bwMode="auto">
          <a:xfrm>
            <a:off x="6356351" y="554038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4" name="bmkFld3AuthorName"/>
          <p:cNvSpPr txBox="1">
            <a:spLocks noChangeArrowheads="1"/>
          </p:cNvSpPr>
          <p:nvPr userDrawn="1"/>
        </p:nvSpPr>
        <p:spPr bwMode="auto">
          <a:xfrm>
            <a:off x="6356351" y="682626"/>
            <a:ext cx="347980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5" name="bmkFld3AuthorTitle"/>
          <p:cNvSpPr txBox="1">
            <a:spLocks noChangeArrowheads="1"/>
          </p:cNvSpPr>
          <p:nvPr userDrawn="1"/>
        </p:nvSpPr>
        <p:spPr bwMode="auto">
          <a:xfrm>
            <a:off x="6356351" y="811213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6" name="bmkFld4Date"/>
          <p:cNvSpPr txBox="1">
            <a:spLocks noChangeArrowheads="1"/>
          </p:cNvSpPr>
          <p:nvPr userDrawn="1"/>
        </p:nvSpPr>
        <p:spPr bwMode="auto">
          <a:xfrm>
            <a:off x="10075334" y="554038"/>
            <a:ext cx="1631951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8" name="bmkFld4SubEntity"/>
          <p:cNvSpPr txBox="1">
            <a:spLocks noChangeArrowheads="1"/>
          </p:cNvSpPr>
          <p:nvPr userDrawn="1"/>
        </p:nvSpPr>
        <p:spPr bwMode="auto">
          <a:xfrm>
            <a:off x="1494368" y="723900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19" name="bmkFld4MainEntity"/>
          <p:cNvSpPr txBox="1">
            <a:spLocks noChangeArrowheads="1"/>
          </p:cNvSpPr>
          <p:nvPr userDrawn="1"/>
        </p:nvSpPr>
        <p:spPr bwMode="auto">
          <a:xfrm>
            <a:off x="1494368" y="187325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 userDrawn="1"/>
        </p:nvSpPr>
        <p:spPr bwMode="auto">
          <a:xfrm>
            <a:off x="478367" y="2775600"/>
            <a:ext cx="1871133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3733040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AF94A8-4A13-44AB-B4C1-526BECB1EFCA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5" name="bmkFld4PresentationTitle"/>
          <p:cNvSpPr txBox="1">
            <a:spLocks noChangeArrowheads="1"/>
          </p:cNvSpPr>
          <p:nvPr userDrawn="1"/>
        </p:nvSpPr>
        <p:spPr bwMode="auto">
          <a:xfrm>
            <a:off x="6356351" y="554038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6" name="bmkFld4AuthorName"/>
          <p:cNvSpPr txBox="1">
            <a:spLocks noChangeArrowheads="1"/>
          </p:cNvSpPr>
          <p:nvPr userDrawn="1"/>
        </p:nvSpPr>
        <p:spPr bwMode="auto">
          <a:xfrm>
            <a:off x="6356351" y="682626"/>
            <a:ext cx="347980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7" name="bmkFld4AuthorTitle"/>
          <p:cNvSpPr txBox="1">
            <a:spLocks noChangeArrowheads="1"/>
          </p:cNvSpPr>
          <p:nvPr userDrawn="1"/>
        </p:nvSpPr>
        <p:spPr bwMode="auto">
          <a:xfrm>
            <a:off x="6356351" y="811213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8" name="bmkFld5Date"/>
          <p:cNvSpPr txBox="1">
            <a:spLocks noChangeArrowheads="1"/>
          </p:cNvSpPr>
          <p:nvPr userDrawn="1"/>
        </p:nvSpPr>
        <p:spPr bwMode="auto">
          <a:xfrm>
            <a:off x="10075334" y="554038"/>
            <a:ext cx="1631951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cap="all" baseline="0">
                <a:solidFill>
                  <a:schemeClr val="bg2"/>
                </a:solidFill>
              </a:rPr>
              <a:t>20 DECEMBER, 2008</a:t>
            </a: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0" name="bmkFld5SubEntity"/>
          <p:cNvSpPr txBox="1">
            <a:spLocks noChangeArrowheads="1"/>
          </p:cNvSpPr>
          <p:nvPr userDrawn="1"/>
        </p:nvSpPr>
        <p:spPr bwMode="auto">
          <a:xfrm>
            <a:off x="1494368" y="723900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12" name="bmkFld5MainEntity"/>
          <p:cNvSpPr txBox="1">
            <a:spLocks noChangeArrowheads="1"/>
          </p:cNvSpPr>
          <p:nvPr userDrawn="1"/>
        </p:nvSpPr>
        <p:spPr bwMode="auto">
          <a:xfrm>
            <a:off x="1494368" y="187325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auto">
          <a:xfrm>
            <a:off x="478367" y="2775600"/>
            <a:ext cx="1871133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1088757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3FF094-20C4-403D-864D-9E59AE1A2C1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3" name="bmkFld4PresentationTitle"/>
          <p:cNvSpPr txBox="1">
            <a:spLocks noChangeArrowheads="1"/>
          </p:cNvSpPr>
          <p:nvPr userDrawn="1"/>
        </p:nvSpPr>
        <p:spPr bwMode="auto">
          <a:xfrm>
            <a:off x="6356351" y="554038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4" name="bmkFld4AuthorName"/>
          <p:cNvSpPr txBox="1">
            <a:spLocks noChangeArrowheads="1"/>
          </p:cNvSpPr>
          <p:nvPr userDrawn="1"/>
        </p:nvSpPr>
        <p:spPr bwMode="auto">
          <a:xfrm>
            <a:off x="6356351" y="682626"/>
            <a:ext cx="347980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5" name="bmkFld4AuthorTitle"/>
          <p:cNvSpPr txBox="1">
            <a:spLocks noChangeArrowheads="1"/>
          </p:cNvSpPr>
          <p:nvPr userDrawn="1"/>
        </p:nvSpPr>
        <p:spPr bwMode="auto">
          <a:xfrm>
            <a:off x="6356351" y="811213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8" name="bmkFld5SubEntity"/>
          <p:cNvSpPr txBox="1">
            <a:spLocks noChangeArrowheads="1"/>
          </p:cNvSpPr>
          <p:nvPr userDrawn="1"/>
        </p:nvSpPr>
        <p:spPr bwMode="auto">
          <a:xfrm>
            <a:off x="1494368" y="723900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9" name="bmkFld6MainEntity"/>
          <p:cNvSpPr txBox="1">
            <a:spLocks noChangeArrowheads="1"/>
          </p:cNvSpPr>
          <p:nvPr userDrawn="1"/>
        </p:nvSpPr>
        <p:spPr bwMode="auto">
          <a:xfrm>
            <a:off x="1494368" y="187325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3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3886-E3D9-4086-929C-7545AEFF0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97FFE-58E4-43EE-9944-EF21E9319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387F6-7301-46F4-97A1-164ED13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140D4-FCB6-4676-BAD5-59CA2B39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9A75-7DCA-42B0-B287-36B63E9E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6700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E698-8328-47FF-83E0-44B16011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F8FB-41A0-4C19-A504-49484782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7D84B-E6B0-4A54-A338-D2EFC90A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AE118-6766-4C50-8C3A-241B77DF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BFAA-B025-47E0-9F34-22D7593C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7620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7AF5-45C8-4FB3-B1D9-5968A75F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5BDC0-55F7-4F3D-9470-0E732C92E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475C-2AC7-4CA7-A704-D559055A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3F4C7-E0FB-4ED9-880B-99430443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AC9C0-0772-418A-8B2F-1DAEA2EC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4333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6829-40B2-4709-9464-E1FC3082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B32E9-A48B-4076-A9CB-FA0254F0D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CE706-D0B8-47D7-8EFA-1E93791D6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2B93D-7962-444F-ACEC-00F209CE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1AD1D-BCDD-44A6-AA53-AA33F4B6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E2274-DC50-416D-A9AF-BF042C83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1808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1DAB-3CB8-441E-8321-46025801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35707-057C-4127-A778-8AA79F7D4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56210-8407-409D-ABA1-DF68DE28F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6C443-FDB0-45A8-8EE6-B848C22A3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FFDF8-E062-4A53-8BD5-32B444BF4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24074-2A04-4168-8691-455A5D0D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A0CE5-ABAC-48DD-BF0E-406D1BDD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9B2E9-5D9D-44C3-8EBA-CB7D11C5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0698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56FA-E98D-4B52-8070-E62E04AD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D8051-75B6-4E92-80E1-5B763E64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63F19-7C33-41FA-A0FC-8B5369D7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ABD9A-6659-43D5-9474-7DF85975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9750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A09EF-CCEB-4901-910B-57E67CE2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DB275-F4FC-4C80-A000-1232483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42CEB-5D78-41F7-86A6-75B8B55E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564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2DD5-3DE8-46C3-9B44-C7C5A43B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FCAD-CB5B-4B2A-A052-D854365B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2755C-0DC4-422D-AC4D-430897E0B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03734-236B-4F2F-9920-2BE13B24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472EC-BA06-4F0E-AAB4-1F842646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7FB3-3E74-4C13-BA6B-5CAA8DF5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8741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40E7-F1DA-48FE-98C8-C7614293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64DD0-E87C-4037-9FE6-C93E264EA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4537C-E38E-46CC-9BAF-C51C80F3B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093EB-415A-44B3-B17C-00D9CA08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4665B-4200-43EC-A50F-B65104B1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722C7-F402-42D3-B7AE-99D8A993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3272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2C55-5CCF-4F21-8006-EBC9D1EF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FC2F9-966A-47B9-A3B7-4B4CE7D79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5058-4822-41AF-97F7-70FCB6D2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909B6-E33D-498F-95A6-06DACF59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22125-A35D-466F-84E3-6468E033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748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5C6B8E24-66E4-1DDA-ADCF-C1D6EB95214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DBA85-0C16-44AB-80A5-9190B8280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FDA8D-F4A1-4C07-A768-06A7283C6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D6022-C3EB-4BED-8FB7-3A8D428C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2B5E6-F852-42FC-BCA6-71E45422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1A38F-949A-427B-8A1D-D0717BAE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924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4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9" y="1000445"/>
            <a:ext cx="4951428" cy="4841557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00" smtClean="0"/>
              <a:pPr/>
              <a:t>16-03-2025</a:t>
            </a:fld>
            <a:endParaRPr lang="da-DK" sz="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2" y="-349741"/>
            <a:ext cx="11457183" cy="121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88" b="1" noProof="1"/>
              <a:t>Skift baggrundsfarve. </a:t>
            </a:r>
            <a:r>
              <a:rPr lang="da-DK" sz="788" noProof="1"/>
              <a:t>Højreklik på slidet og vælg </a:t>
            </a:r>
            <a:r>
              <a:rPr lang="da-DK" sz="788" b="1" noProof="1"/>
              <a:t>Formatér baggrund</a:t>
            </a:r>
            <a:r>
              <a:rPr lang="da-DK" sz="788" noProof="1"/>
              <a:t>. Klik på </a:t>
            </a:r>
            <a:r>
              <a:rPr lang="da-DK" sz="788" b="1" noProof="1"/>
              <a:t>Fyld farve </a:t>
            </a:r>
            <a:r>
              <a:rPr lang="da-DK" sz="788" noProof="1"/>
              <a:t>i Formater baggrund vinduet og vælg farve fra øverste række i SDU’s farve palette eller fra den brugerdefinerede farvepalette</a:t>
            </a:r>
            <a:endParaRPr lang="da-DK" sz="2700"/>
          </a:p>
        </p:txBody>
      </p:sp>
    </p:spTree>
    <p:extLst>
      <p:ext uri="{BB962C8B-B14F-4D97-AF65-F5344CB8AC3E}">
        <p14:creationId xmlns:p14="http://schemas.microsoft.com/office/powerpoint/2010/main" val="3025548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5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705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00" smtClean="0"/>
              <a:pPr/>
              <a:t>16-03-2025</a:t>
            </a:fld>
            <a:endParaRPr lang="da-DK" sz="100" dirty="0"/>
          </a:p>
        </p:txBody>
      </p:sp>
    </p:spTree>
    <p:extLst>
      <p:ext uri="{BB962C8B-B14F-4D97-AF65-F5344CB8AC3E}">
        <p14:creationId xmlns:p14="http://schemas.microsoft.com/office/powerpoint/2010/main" val="2125303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412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6546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753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698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357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021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05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9D838CB-E753-1CD5-AF9E-101E63EE700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475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446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057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335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sdu.dk</a:t>
            </a:r>
            <a:endParaRPr lang="da-DK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5" name="date" descr="{&quot;templafy&quot;:{&quot;id&quot;:&quot;d075c13d-4247-4c60-92d6-08efb3a29da2&quot;}}" title="Form.Date">
            <a:extLst>
              <a:ext uri="{FF2B5EF4-FFF2-40B4-BE49-F238E27FC236}">
                <a16:creationId xmlns:a16="http://schemas.microsoft.com/office/drawing/2014/main" id="{BE8C2F79-8A94-D377-B7E6-A12BDCFF8FB7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endParaRPr lang="da-DK" sz="1200" b="0" dirty="0">
              <a:solidFill>
                <a:schemeClr val="bg1"/>
              </a:solidFill>
            </a:endParaRPr>
          </a:p>
        </p:txBody>
      </p:sp>
      <p:sp>
        <p:nvSpPr>
          <p:cNvPr id="16" name="text" descr="{&quot;templafy&quot;:{&quot;id&quot;:&quot;7f8219b7-c254-4f11-9cd5-99ea6677f9d2&quot;}}" title="UserProfile.Institut.InstituteDCU_{{DocumentLanguage}}">
            <a:extLst>
              <a:ext uri="{FF2B5EF4-FFF2-40B4-BE49-F238E27FC236}">
                <a16:creationId xmlns:a16="http://schemas.microsoft.com/office/drawing/2014/main" id="{C92FDC6C-9C9E-1AB0-1A19-BBDB629373AD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Samfundsvidenskab</a:t>
            </a:r>
          </a:p>
        </p:txBody>
      </p:sp>
    </p:spTree>
    <p:extLst>
      <p:ext uri="{BB962C8B-B14F-4D97-AF65-F5344CB8AC3E}">
        <p14:creationId xmlns:p14="http://schemas.microsoft.com/office/powerpoint/2010/main" val="1621595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9904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BD90C-157B-45E5-8A90-9560C86CAB4C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5" name="date" descr="{&quot;templafy&quot;:{&quot;id&quot;:&quot;50be63f9-61a2-41e1-84dd-8ad9aee03584&quot;}}" title="Form.Date">
            <a:extLst>
              <a:ext uri="{FF2B5EF4-FFF2-40B4-BE49-F238E27FC236}">
                <a16:creationId xmlns:a16="http://schemas.microsoft.com/office/drawing/2014/main" id="{4CD566D0-170E-B871-A5CF-58A3AD94142A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endParaRPr lang="da-DK" sz="1200" b="0" dirty="0">
              <a:solidFill>
                <a:schemeClr val="tx1"/>
              </a:solidFill>
            </a:endParaRPr>
          </a:p>
        </p:txBody>
      </p:sp>
      <p:sp>
        <p:nvSpPr>
          <p:cNvPr id="16" name="text" descr="{&quot;templafy&quot;:{&quot;id&quot;:&quot;c4452467-cf93-4916-b3b5-8583cff4c09b&quot;}}" title="UserProfile.Institut.InstituteDCU_{{DocumentLanguage}}">
            <a:extLst>
              <a:ext uri="{FF2B5EF4-FFF2-40B4-BE49-F238E27FC236}">
                <a16:creationId xmlns:a16="http://schemas.microsoft.com/office/drawing/2014/main" id="{D5F397A3-D414-0E8C-C53D-C295B34B0BFA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Samfundsvidenskab</a:t>
            </a:r>
          </a:p>
        </p:txBody>
      </p:sp>
    </p:spTree>
    <p:extLst>
      <p:ext uri="{BB962C8B-B14F-4D97-AF65-F5344CB8AC3E}">
        <p14:creationId xmlns:p14="http://schemas.microsoft.com/office/powerpoint/2010/main" val="370864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2033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8767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7" name="#sdudk">
            <a:extLst>
              <a:ext uri="{FF2B5EF4-FFF2-40B4-BE49-F238E27FC236}">
                <a16:creationId xmlns:a16="http://schemas.microsoft.com/office/drawing/2014/main" id="{CD1A1828-0ED2-4AFE-8C5E-683996CBAF9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6B1FAA-D7ED-4C71-8DC4-E5439F01BCEB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4" name="text" descr="{&quot;templafy&quot;:{&quot;id&quot;:&quot;07472640-fcb8-4c49-aa15-9a85c3cf479a&quot;}}" title="UserProfile.Institut.InstituteDCU_{{DocumentLanguage}}">
            <a:extLst>
              <a:ext uri="{FF2B5EF4-FFF2-40B4-BE49-F238E27FC236}">
                <a16:creationId xmlns:a16="http://schemas.microsoft.com/office/drawing/2014/main" id="{5E335624-B270-E75C-CB02-41E4BA04CA86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Samfundsvidenskab</a:t>
            </a:r>
          </a:p>
        </p:txBody>
      </p:sp>
      <p:sp>
        <p:nvSpPr>
          <p:cNvPr id="18" name="date" descr="{&quot;templafy&quot;:{&quot;id&quot;:&quot;c6a9ea7a-4700-4809-a1ee-7276b9d7a13b&quot;}}" title="Form.Date">
            <a:extLst>
              <a:ext uri="{FF2B5EF4-FFF2-40B4-BE49-F238E27FC236}">
                <a16:creationId xmlns:a16="http://schemas.microsoft.com/office/drawing/2014/main" id="{2AF136D8-AD13-BB8C-6264-6E0365D7F467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endParaRPr lang="da-DK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6" y="999173"/>
            <a:ext cx="10952579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96" y="1989138"/>
            <a:ext cx="10952580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3917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A2A3A-0B73-49AA-824B-85FAE9B16B10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36464C-AEF7-4BFD-9A97-813102BCA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22" name="text" descr="{&quot;templafy&quot;:{&quot;id&quot;:&quot;ccbf02e9-d5be-420b-ba85-efa3cc2970ba&quot;}}" title="UserProfile.Institut.InstituteDCU_{{DocumentLanguage}}">
            <a:extLst>
              <a:ext uri="{FF2B5EF4-FFF2-40B4-BE49-F238E27FC236}">
                <a16:creationId xmlns:a16="http://schemas.microsoft.com/office/drawing/2014/main" id="{334B93B8-D333-9405-7227-6B07BC1823DA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Samfundsvidenskab</a:t>
            </a:r>
          </a:p>
        </p:txBody>
      </p:sp>
      <p:sp>
        <p:nvSpPr>
          <p:cNvPr id="23" name="date" descr="{&quot;templafy&quot;:{&quot;id&quot;:&quot;f205a7b1-f17e-4815-8b32-f111386bffdf&quot;}}" title="Form.Date">
            <a:extLst>
              <a:ext uri="{FF2B5EF4-FFF2-40B4-BE49-F238E27FC236}">
                <a16:creationId xmlns:a16="http://schemas.microsoft.com/office/drawing/2014/main" id="{E2662F13-FA7E-4E4A-DDE5-4BB59B140B32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endParaRPr lang="da-DK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34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E2E0-2E23-491A-B165-353CDF3F79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5478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" descr="{&quot;templafy&quot;:{&quot;id&quot;:&quot;07d505cf-0488-40bf-8876-32ed679e593d&quot;}}" title="UserProfile.Institut.Institute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6692400" y="249585"/>
            <a:ext cx="4680000" cy="478677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Samfundsvidenskab</a:t>
            </a:r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7" name="#sdudk">
            <a:extLst>
              <a:ext uri="{FF2B5EF4-FFF2-40B4-BE49-F238E27FC236}">
                <a16:creationId xmlns:a16="http://schemas.microsoft.com/office/drawing/2014/main" id="{CD1A1828-0ED2-4AFE-8C5E-683996CBAF9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6691637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3" name="date" descr="{&quot;templafy&quot;:{&quot;id&quot;:&quot;c502614e-73d4-4b4a-ac26-d9dbfc2e0fcd&quot;}}" title="Form.Date">
            <a:extLst>
              <a:ext uri="{FF2B5EF4-FFF2-40B4-BE49-F238E27FC236}">
                <a16:creationId xmlns:a16="http://schemas.microsoft.com/office/drawing/2014/main" id="{A239674A-E3C5-649C-17E9-5F4D812274D8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endParaRPr lang="da-DK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47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645F-3EEE-4ACC-9DE8-38B996FFA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text" descr="{&quot;templafy&quot;:{&quot;id&quot;:&quot;a6a3906b-d783-4283-9347-f0a0ce574a8b&quot;}}" title="UserProfile.Institut.InstituteDCU_{{DocumentLanguage}}">
            <a:extLst>
              <a:ext uri="{FF2B5EF4-FFF2-40B4-BE49-F238E27FC236}">
                <a16:creationId xmlns:a16="http://schemas.microsoft.com/office/drawing/2014/main" id="{DF6D8BC8-E65A-425F-8A88-41B507F8A632}"/>
              </a:ext>
            </a:extLst>
          </p:cNvPr>
          <p:cNvSpPr txBox="1">
            <a:spLocks/>
          </p:cNvSpPr>
          <p:nvPr userDrawn="1"/>
        </p:nvSpPr>
        <p:spPr>
          <a:xfrm>
            <a:off x="411160" y="442422"/>
            <a:ext cx="602734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Samfundsvidenskab</a:t>
            </a:r>
            <a:endParaRPr lang="da-DK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D7BB8A-9FF7-4F5F-964E-11BE0AD89A9E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A0D29C7-1B08-47AE-80F0-21F12DFA77C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E87218-65BF-484A-9BC3-CFE3F6FD4ECC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47827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C039-324F-433E-90A2-B9FAD2872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393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61F-AFF9-422D-9FB3-5AE92F195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5741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1816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6" y="931418"/>
            <a:ext cx="11006567" cy="7110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B8CF007-635C-DF45-8751-9813CB7B8F1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798360"/>
            <a:ext cx="11006567" cy="4416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5391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8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425450" y="1840105"/>
            <a:ext cx="2332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gå frem i tekst-niveauer. Klik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skifte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Formindsk 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listeniveau bruges</a:t>
            </a:r>
            <a:endParaRPr lang="en-GB" sz="9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04813" y="469251"/>
            <a:ext cx="11376025" cy="7758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001480" y="3572293"/>
            <a:ext cx="2463605" cy="11336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001481" y="1840105"/>
            <a:ext cx="24636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3784489" y="1840105"/>
            <a:ext cx="2333140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3784489" y="2736739"/>
            <a:ext cx="233314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37033" y="3578989"/>
            <a:ext cx="24636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443912" y="5020343"/>
            <a:ext cx="2333140" cy="8617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6170613" y="48525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02545" y="5902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8565" y="3064798"/>
            <a:ext cx="549328" cy="285228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525" y="2912438"/>
            <a:ext cx="33740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678565" y="3819276"/>
            <a:ext cx="363713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6525" y="2032669"/>
            <a:ext cx="262151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65" y="4502402"/>
            <a:ext cx="61236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78565" y="5546139"/>
            <a:ext cx="54724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97741" y="3356020"/>
            <a:ext cx="359695" cy="335309"/>
          </a:xfrm>
          <a:prstGeom prst="rect">
            <a:avLst/>
          </a:prstGeom>
        </p:spPr>
      </p:pic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7334"/>
            <a:ext cx="4086495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Pladsholder til sidefod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ladsholder til slidenumm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52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D1BE9BA7-ED5E-4943-A249-9704A0A8F736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.bin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EA46720-1AC7-3FC2-4AB2-8DA6DE7D6F8D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79" r:id="rId3"/>
    <p:sldLayoutId id="2147483680" r:id="rId4"/>
    <p:sldLayoutId id="2147483688" r:id="rId5"/>
    <p:sldLayoutId id="2147483690" r:id="rId6"/>
    <p:sldLayoutId id="2147483686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367" y="1620000"/>
            <a:ext cx="1122891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2937599"/>
            <a:ext cx="1122891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62484" y="6245225"/>
            <a:ext cx="28448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fld id="{13BB82A0-4A09-4C76-AC21-2D655CCCA5A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0075334" y="358775"/>
            <a:ext cx="1631951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z="1800" cap="all" baseline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333067" y="358775"/>
            <a:ext cx="3503084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z="1800" cap="all" baseline="0"/>
          </a:p>
        </p:txBody>
      </p:sp>
      <p:grpSp>
        <p:nvGrpSpPr>
          <p:cNvPr id="1045" name="Group 21"/>
          <p:cNvGrpSpPr>
            <a:grpSpLocks noChangeAspect="1"/>
          </p:cNvGrpSpPr>
          <p:nvPr/>
        </p:nvGrpSpPr>
        <p:grpSpPr bwMode="auto">
          <a:xfrm>
            <a:off x="478367" y="358776"/>
            <a:ext cx="78740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sz="1800" cap="all" baseline="0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sz="1800" cap="all" baseline="0"/>
            </a:p>
          </p:txBody>
        </p:sp>
      </p:grpSp>
    </p:spTree>
    <p:extLst>
      <p:ext uri="{BB962C8B-B14F-4D97-AF65-F5344CB8AC3E}">
        <p14:creationId xmlns:p14="http://schemas.microsoft.com/office/powerpoint/2010/main" val="360435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cap="all" baseline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5F375-689F-4689-864C-A28E6ACA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F5CE-528F-40A1-8B1B-FFF08CEB5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18D8-5388-4DAD-A3D4-0A2E47854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18C31-A7A5-4685-9D84-37EE443D9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B476-F416-4C4B-A355-BA42BAC99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730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5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1AB1-0069-4EC4-8187-B19517FB9C2C}" type="datetimeFigureOut">
              <a:rPr lang="da-DK" smtClean="0"/>
              <a:t>16-03-2025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6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6915600" y="6376129"/>
            <a:ext cx="224043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3F3D4-B958-489D-8401-2859D15536D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D2A31-35D3-4D5D-AA2D-C72C49CA7FB0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16-03-2025</a:t>
            </a:fld>
            <a:endParaRPr lang="da-DK" dirty="0"/>
          </a:p>
        </p:txBody>
      </p:sp>
      <p:sp>
        <p:nvSpPr>
          <p:cNvPr id="13" name="text" descr="{&quot;templafy&quot;:{&quot;id&quot;:&quot;4f5cba2b-80e1-4bea-8725-807727daa9f4&quot;}}" title="UserProfile.Institut.InstituteDCU_{{DocumentLanguage}}">
            <a:extLst>
              <a:ext uri="{FF2B5EF4-FFF2-40B4-BE49-F238E27FC236}">
                <a16:creationId xmlns:a16="http://schemas.microsoft.com/office/drawing/2014/main" id="{125E96D5-3BB9-422E-861E-C7C7A150AD68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Samfundsvidenskab</a:t>
            </a:r>
          </a:p>
        </p:txBody>
      </p:sp>
      <p:sp>
        <p:nvSpPr>
          <p:cNvPr id="20" name="date" descr="{&quot;templafy&quot;:{&quot;id&quot;:&quot;4279f340-c0cd-4450-9a74-9e52cafd4f4f&quot;}}" title="Form.Date">
            <a:extLst>
              <a:ext uri="{FF2B5EF4-FFF2-40B4-BE49-F238E27FC236}">
                <a16:creationId xmlns:a16="http://schemas.microsoft.com/office/drawing/2014/main" id="{E365C51A-986D-FAC0-981B-D7ACC197117E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endParaRPr lang="da-DK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0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259">
          <p15:clr>
            <a:srgbClr val="F26B43"/>
          </p15:clr>
        </p15:guide>
        <p15:guide id="6" pos="7421">
          <p15:clr>
            <a:srgbClr val="F26B43"/>
          </p15:clr>
        </p15:guide>
        <p15:guide id="7" orient="horz" pos="1253">
          <p15:clr>
            <a:srgbClr val="F26B43"/>
          </p15:clr>
        </p15:guide>
        <p15:guide id="8" orient="horz" pos="3680">
          <p15:clr>
            <a:srgbClr val="F26B43"/>
          </p15:clr>
        </p15:guide>
        <p15:guide id="9" orient="horz" pos="3916">
          <p15:clr>
            <a:srgbClr val="F26B43"/>
          </p15:clr>
        </p15:guide>
        <p15:guide id="10" orient="horz" pos="4094">
          <p15:clr>
            <a:srgbClr val="F26B43"/>
          </p15:clr>
        </p15:guide>
        <p15:guide id="11" pos="5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7F894D-9FFA-4C7B-8630-45BFFAEF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62" y="1700213"/>
            <a:ext cx="10622597" cy="2755303"/>
          </a:xfrm>
        </p:spPr>
        <p:txBody>
          <a:bodyPr/>
          <a:lstStyle/>
          <a:p>
            <a:r>
              <a:rPr lang="da-DK" sz="6000" dirty="0"/>
              <a:t>Debatten om forvaltningsdomstole</a:t>
            </a:r>
            <a:br>
              <a:rPr lang="da-DK" sz="6000" dirty="0"/>
            </a:br>
            <a:br>
              <a:rPr lang="da-DK" sz="6000" dirty="0"/>
            </a:br>
            <a:r>
              <a:rPr lang="da-DK" sz="6000" dirty="0"/>
              <a:t>Reception hos RIFT 14. marts 2025</a:t>
            </a:r>
            <a:br>
              <a:rPr lang="da-DK" sz="2800" dirty="0"/>
            </a:br>
            <a:endParaRPr lang="da-DK" sz="6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7CD7C-F7E2-4FF3-B441-BD5C13FCA230}" type="datetime1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16-03-2025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ABBCE-7FAF-09BD-8D9C-78FAA0B28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75" y="4956805"/>
            <a:ext cx="2018749" cy="40196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3731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6A067-1338-42CF-9500-951F0301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da-DK" sz="5200"/>
              <a:t>Karaktertræk ved forvaltningsdomstole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4CBBDB5-0408-4CA7-9FAD-9CD673135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60661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58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80CF-A33F-91AD-9CF3-A6DFB9AA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BB8B69-412F-6E28-2629-669E7BB9C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843" y="1994676"/>
            <a:ext cx="5786990" cy="3202797"/>
          </a:xfrm>
        </p:spPr>
      </p:pic>
    </p:spTree>
    <p:extLst>
      <p:ext uri="{BB962C8B-B14F-4D97-AF65-F5344CB8AC3E}">
        <p14:creationId xmlns:p14="http://schemas.microsoft.com/office/powerpoint/2010/main" val="95986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3878582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Hvad</a:t>
            </a:r>
            <a:r>
              <a:rPr lang="en-US" sz="5400" b="1" dirty="0"/>
              <a:t> er </a:t>
            </a:r>
            <a:r>
              <a:rPr lang="en-US" sz="5400" b="1" dirty="0" err="1"/>
              <a:t>muligt</a:t>
            </a:r>
            <a:r>
              <a:rPr lang="en-US" sz="5400" b="1" dirty="0"/>
              <a:t> for </a:t>
            </a:r>
            <a:r>
              <a:rPr lang="en-US" sz="5400" b="1" dirty="0" err="1"/>
              <a:t>lovgiver</a:t>
            </a:r>
            <a:r>
              <a:rPr lang="en-US" sz="5400" b="1" dirty="0"/>
              <a:t>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C3176-E6E6-CA98-695B-0089162AC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6" r="877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728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B998EC-E235-3B81-E74C-CEE50610AF00}"/>
              </a:ext>
            </a:extLst>
          </p:cNvPr>
          <p:cNvSpPr/>
          <p:nvPr/>
        </p:nvSpPr>
        <p:spPr>
          <a:xfrm>
            <a:off x="2006601" y="1335316"/>
            <a:ext cx="4052575" cy="51900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A8CC42-CFF5-C4DA-8AAF-BC3DC086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567" y="1024169"/>
            <a:ext cx="2001749" cy="9937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2F7AC9-2949-F67F-E55B-ECDE9084232D}"/>
              </a:ext>
            </a:extLst>
          </p:cNvPr>
          <p:cNvSpPr/>
          <p:nvPr/>
        </p:nvSpPr>
        <p:spPr>
          <a:xfrm>
            <a:off x="6273104" y="1035164"/>
            <a:ext cx="80638" cy="481814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Danmarks Domstole">
            <a:extLst>
              <a:ext uri="{FF2B5EF4-FFF2-40B4-BE49-F238E27FC236}">
                <a16:creationId xmlns:a16="http://schemas.microsoft.com/office/drawing/2014/main" id="{BF44F79D-F23B-5768-E2AE-0B2DD2399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82" y="1859985"/>
            <a:ext cx="908354" cy="7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1EDAD6-55F1-CCF1-A1B2-C07B684AAA2D}"/>
              </a:ext>
            </a:extLst>
          </p:cNvPr>
          <p:cNvSpPr/>
          <p:nvPr/>
        </p:nvSpPr>
        <p:spPr>
          <a:xfrm>
            <a:off x="7737594" y="2752914"/>
            <a:ext cx="163208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9BBDF-D13D-B225-413E-9E1C94969408}"/>
              </a:ext>
            </a:extLst>
          </p:cNvPr>
          <p:cNvSpPr txBox="1"/>
          <p:nvPr/>
        </p:nvSpPr>
        <p:spPr>
          <a:xfrm>
            <a:off x="7894211" y="2851514"/>
            <a:ext cx="1632088" cy="31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391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HØJESTERET</a:t>
            </a:r>
            <a:endParaRPr lang="da-DK" sz="135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F3FA7-1EFF-A5DD-C0C5-58DB242A08F7}"/>
              </a:ext>
            </a:extLst>
          </p:cNvPr>
          <p:cNvSpPr/>
          <p:nvPr/>
        </p:nvSpPr>
        <p:spPr>
          <a:xfrm>
            <a:off x="6989533" y="3632781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24486-0BFF-58BD-F756-8D0583DEDE57}"/>
              </a:ext>
            </a:extLst>
          </p:cNvPr>
          <p:cNvSpPr/>
          <p:nvPr/>
        </p:nvSpPr>
        <p:spPr>
          <a:xfrm>
            <a:off x="8667933" y="3632781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B4D8D-027B-C184-ECFD-62660B47A092}"/>
              </a:ext>
            </a:extLst>
          </p:cNvPr>
          <p:cNvSpPr txBox="1"/>
          <p:nvPr/>
        </p:nvSpPr>
        <p:spPr>
          <a:xfrm>
            <a:off x="7182118" y="3632781"/>
            <a:ext cx="11109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ØSTRE</a:t>
            </a:r>
          </a:p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LANDSRET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9F23C-3662-72CB-8CC5-9BE334CD00F0}"/>
              </a:ext>
            </a:extLst>
          </p:cNvPr>
          <p:cNvSpPr/>
          <p:nvPr/>
        </p:nvSpPr>
        <p:spPr>
          <a:xfrm>
            <a:off x="7748266" y="4512647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6374">
              <a:spcAft>
                <a:spcPts val="600"/>
              </a:spcAft>
            </a:pPr>
            <a:r>
              <a:rPr lang="da-DK" sz="13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BYRETTERNE</a:t>
            </a:r>
            <a:endParaRPr lang="da-DK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EC71D-65DB-1475-3164-55B0988092DE}"/>
              </a:ext>
            </a:extLst>
          </p:cNvPr>
          <p:cNvSpPr txBox="1"/>
          <p:nvPr/>
        </p:nvSpPr>
        <p:spPr>
          <a:xfrm>
            <a:off x="8710257" y="3650645"/>
            <a:ext cx="11109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VESTRE</a:t>
            </a:r>
          </a:p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LANDSRET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80B3232-41BA-E426-02E0-2C8C68DE84D0}"/>
              </a:ext>
            </a:extLst>
          </p:cNvPr>
          <p:cNvSpPr/>
          <p:nvPr/>
        </p:nvSpPr>
        <p:spPr>
          <a:xfrm>
            <a:off x="5154314" y="2851513"/>
            <a:ext cx="2006643" cy="97667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EB6D0D-3ADE-0178-593D-7DE24F12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215" y="1881674"/>
            <a:ext cx="2463308" cy="1633082"/>
          </a:xfrm>
          <a:prstGeom prst="rect">
            <a:avLst/>
          </a:prstGeom>
        </p:spPr>
      </p:pic>
      <p:pic>
        <p:nvPicPr>
          <p:cNvPr id="1030" name="Picture 6" descr="Hjemrejsestyrelsen">
            <a:extLst>
              <a:ext uri="{FF2B5EF4-FFF2-40B4-BE49-F238E27FC236}">
                <a16:creationId xmlns:a16="http://schemas.microsoft.com/office/drawing/2014/main" id="{18EC6EDB-D84D-CFCD-D35F-974B22C4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54" y="3404910"/>
            <a:ext cx="2002247" cy="11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CAC064-0E34-03D3-4208-2EDDB7D1B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171" y="1738392"/>
            <a:ext cx="973503" cy="973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A87C05-BC2A-9E23-D29C-082D67701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224" y="4602757"/>
            <a:ext cx="2077169" cy="757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4DC66F-7C4B-DB40-996D-26D4CBCBB9B2}"/>
              </a:ext>
            </a:extLst>
          </p:cNvPr>
          <p:cNvSpPr txBox="1"/>
          <p:nvPr/>
        </p:nvSpPr>
        <p:spPr>
          <a:xfrm>
            <a:off x="3364778" y="5360311"/>
            <a:ext cx="2006643" cy="74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Planklagenævnet</a:t>
            </a:r>
          </a:p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Miljø- og fødevareklagenævnet</a:t>
            </a:r>
          </a:p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Og mange flere nævn…</a:t>
            </a:r>
            <a:endParaRPr lang="da-DK" sz="105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0EEB8B-3CD9-8D2E-C924-76707DA8D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5831" y="4239461"/>
            <a:ext cx="2186845" cy="4003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2213C9B-07E5-FC8C-3907-AB623CC0BE6B}"/>
              </a:ext>
            </a:extLst>
          </p:cNvPr>
          <p:cNvSpPr txBox="1"/>
          <p:nvPr/>
        </p:nvSpPr>
        <p:spPr>
          <a:xfrm>
            <a:off x="5246797" y="3184270"/>
            <a:ext cx="1774386" cy="31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391">
                <a:solidFill>
                  <a:prstClr val="black"/>
                </a:solidFill>
                <a:latin typeface="Calibri" panose="020F0502020204030204"/>
              </a:rPr>
              <a:t>DOMSTOLSPRØVELSE</a:t>
            </a:r>
            <a:endParaRPr lang="da-DK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03EBED-F53A-B96D-1792-4FA09CCD23E3}"/>
              </a:ext>
            </a:extLst>
          </p:cNvPr>
          <p:cNvSpPr txBox="1"/>
          <p:nvPr/>
        </p:nvSpPr>
        <p:spPr>
          <a:xfrm>
            <a:off x="2006601" y="672986"/>
            <a:ext cx="4166166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545" b="1" dirty="0">
                <a:solidFill>
                  <a:prstClr val="black"/>
                </a:solidFill>
                <a:latin typeface="Calibri" panose="020F0502020204030204"/>
              </a:rPr>
              <a:t>DET SAMLEDE PRØVELSESSYSTEM FOR KOMMUNALE AFGØRELSER </a:t>
            </a:r>
          </a:p>
          <a:p>
            <a:pPr defTabSz="685800">
              <a:spcAft>
                <a:spcPts val="600"/>
              </a:spcAft>
            </a:pPr>
            <a:endParaRPr lang="da-DK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8E546D39-A8DE-C469-ACF7-F6BBA686C3D0}"/>
              </a:ext>
            </a:extLst>
          </p:cNvPr>
          <p:cNvSpPr/>
          <p:nvPr/>
        </p:nvSpPr>
        <p:spPr>
          <a:xfrm>
            <a:off x="4771029" y="378843"/>
            <a:ext cx="7420971" cy="395007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D5796-6BDB-5D04-BB61-E4391A75E214}"/>
              </a:ext>
            </a:extLst>
          </p:cNvPr>
          <p:cNvSpPr txBox="1"/>
          <p:nvPr/>
        </p:nvSpPr>
        <p:spPr>
          <a:xfrm>
            <a:off x="8293071" y="1325399"/>
            <a:ext cx="4217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MULIGHED 1: UDSKIFT ANKESTYRELSE MED FORVALTNINGSDOMSTOL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4CD79C-0582-5D81-15F4-9F53268FA457}"/>
              </a:ext>
            </a:extLst>
          </p:cNvPr>
          <p:cNvSpPr/>
          <p:nvPr/>
        </p:nvSpPr>
        <p:spPr>
          <a:xfrm>
            <a:off x="2206510" y="2446952"/>
            <a:ext cx="2564519" cy="6248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6374">
              <a:spcAft>
                <a:spcPts val="600"/>
              </a:spcAft>
            </a:pPr>
            <a:r>
              <a:rPr lang="da-DK" sz="13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FORVALTNINGSDOMSTOL</a:t>
            </a:r>
            <a:endParaRPr lang="da-DK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B998EC-E235-3B81-E74C-CEE50610AF00}"/>
              </a:ext>
            </a:extLst>
          </p:cNvPr>
          <p:cNvSpPr/>
          <p:nvPr/>
        </p:nvSpPr>
        <p:spPr>
          <a:xfrm>
            <a:off x="2006601" y="1335316"/>
            <a:ext cx="4052575" cy="51900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A8CC42-CFF5-C4DA-8AAF-BC3DC086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567" y="1024169"/>
            <a:ext cx="2001749" cy="9937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2F7AC9-2949-F67F-E55B-ECDE9084232D}"/>
              </a:ext>
            </a:extLst>
          </p:cNvPr>
          <p:cNvSpPr/>
          <p:nvPr/>
        </p:nvSpPr>
        <p:spPr>
          <a:xfrm>
            <a:off x="6273104" y="1035164"/>
            <a:ext cx="80638" cy="481814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Danmarks Domstole">
            <a:extLst>
              <a:ext uri="{FF2B5EF4-FFF2-40B4-BE49-F238E27FC236}">
                <a16:creationId xmlns:a16="http://schemas.microsoft.com/office/drawing/2014/main" id="{BF44F79D-F23B-5768-E2AE-0B2DD2399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82" y="1859985"/>
            <a:ext cx="908354" cy="7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1EDAD6-55F1-CCF1-A1B2-C07B684AAA2D}"/>
              </a:ext>
            </a:extLst>
          </p:cNvPr>
          <p:cNvSpPr/>
          <p:nvPr/>
        </p:nvSpPr>
        <p:spPr>
          <a:xfrm>
            <a:off x="7737594" y="2752914"/>
            <a:ext cx="163208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9BBDF-D13D-B225-413E-9E1C94969408}"/>
              </a:ext>
            </a:extLst>
          </p:cNvPr>
          <p:cNvSpPr txBox="1"/>
          <p:nvPr/>
        </p:nvSpPr>
        <p:spPr>
          <a:xfrm>
            <a:off x="7894211" y="2851514"/>
            <a:ext cx="1632088" cy="31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391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HØJESTERET</a:t>
            </a:r>
            <a:endParaRPr lang="da-DK" sz="135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F3FA7-1EFF-A5DD-C0C5-58DB242A08F7}"/>
              </a:ext>
            </a:extLst>
          </p:cNvPr>
          <p:cNvSpPr/>
          <p:nvPr/>
        </p:nvSpPr>
        <p:spPr>
          <a:xfrm>
            <a:off x="6989533" y="3632781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24486-0BFF-58BD-F756-8D0583DEDE57}"/>
              </a:ext>
            </a:extLst>
          </p:cNvPr>
          <p:cNvSpPr/>
          <p:nvPr/>
        </p:nvSpPr>
        <p:spPr>
          <a:xfrm>
            <a:off x="8667933" y="3632781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B4D8D-027B-C184-ECFD-62660B47A092}"/>
              </a:ext>
            </a:extLst>
          </p:cNvPr>
          <p:cNvSpPr txBox="1"/>
          <p:nvPr/>
        </p:nvSpPr>
        <p:spPr>
          <a:xfrm>
            <a:off x="7182118" y="3632781"/>
            <a:ext cx="11109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ØSTRE</a:t>
            </a:r>
          </a:p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LANDSRET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9F23C-3662-72CB-8CC5-9BE334CD00F0}"/>
              </a:ext>
            </a:extLst>
          </p:cNvPr>
          <p:cNvSpPr/>
          <p:nvPr/>
        </p:nvSpPr>
        <p:spPr>
          <a:xfrm>
            <a:off x="7748266" y="4512647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6374">
              <a:spcAft>
                <a:spcPts val="600"/>
              </a:spcAft>
            </a:pPr>
            <a:r>
              <a:rPr lang="da-DK" sz="13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BYRETTERNE</a:t>
            </a:r>
            <a:endParaRPr lang="da-DK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EC71D-65DB-1475-3164-55B0988092DE}"/>
              </a:ext>
            </a:extLst>
          </p:cNvPr>
          <p:cNvSpPr txBox="1"/>
          <p:nvPr/>
        </p:nvSpPr>
        <p:spPr>
          <a:xfrm>
            <a:off x="8710257" y="3650645"/>
            <a:ext cx="11109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VESTRE</a:t>
            </a:r>
          </a:p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LANDSRET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80B3232-41BA-E426-02E0-2C8C68DE84D0}"/>
              </a:ext>
            </a:extLst>
          </p:cNvPr>
          <p:cNvSpPr/>
          <p:nvPr/>
        </p:nvSpPr>
        <p:spPr>
          <a:xfrm>
            <a:off x="5154314" y="2851513"/>
            <a:ext cx="2006643" cy="97667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EB6D0D-3ADE-0178-593D-7DE24F12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215" y="1881674"/>
            <a:ext cx="2463308" cy="1633082"/>
          </a:xfrm>
          <a:prstGeom prst="rect">
            <a:avLst/>
          </a:prstGeom>
        </p:spPr>
      </p:pic>
      <p:pic>
        <p:nvPicPr>
          <p:cNvPr id="1030" name="Picture 6" descr="Hjemrejsestyrelsen">
            <a:extLst>
              <a:ext uri="{FF2B5EF4-FFF2-40B4-BE49-F238E27FC236}">
                <a16:creationId xmlns:a16="http://schemas.microsoft.com/office/drawing/2014/main" id="{18EC6EDB-D84D-CFCD-D35F-974B22C4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54" y="3404910"/>
            <a:ext cx="2002247" cy="11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CAC064-0E34-03D3-4208-2EDDB7D1B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171" y="1738392"/>
            <a:ext cx="973503" cy="973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A87C05-BC2A-9E23-D29C-082D67701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224" y="4602757"/>
            <a:ext cx="2077169" cy="757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4DC66F-7C4B-DB40-996D-26D4CBCBB9B2}"/>
              </a:ext>
            </a:extLst>
          </p:cNvPr>
          <p:cNvSpPr txBox="1"/>
          <p:nvPr/>
        </p:nvSpPr>
        <p:spPr>
          <a:xfrm>
            <a:off x="3364778" y="5360311"/>
            <a:ext cx="2006643" cy="74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Planklagenævnet</a:t>
            </a:r>
          </a:p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Miljø- og fødevareklagenævnet</a:t>
            </a:r>
          </a:p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Og mange flere nævn…</a:t>
            </a:r>
            <a:endParaRPr lang="da-DK" sz="105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0EEB8B-3CD9-8D2E-C924-76707DA8D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5831" y="4239461"/>
            <a:ext cx="2186845" cy="4003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2213C9B-07E5-FC8C-3907-AB623CC0BE6B}"/>
              </a:ext>
            </a:extLst>
          </p:cNvPr>
          <p:cNvSpPr txBox="1"/>
          <p:nvPr/>
        </p:nvSpPr>
        <p:spPr>
          <a:xfrm>
            <a:off x="5246797" y="3184270"/>
            <a:ext cx="1774386" cy="31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391">
                <a:solidFill>
                  <a:prstClr val="black"/>
                </a:solidFill>
                <a:latin typeface="Calibri" panose="020F0502020204030204"/>
              </a:rPr>
              <a:t>DOMSTOLSPRØVELSE</a:t>
            </a:r>
            <a:endParaRPr lang="da-DK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03EBED-F53A-B96D-1792-4FA09CCD23E3}"/>
              </a:ext>
            </a:extLst>
          </p:cNvPr>
          <p:cNvSpPr txBox="1"/>
          <p:nvPr/>
        </p:nvSpPr>
        <p:spPr>
          <a:xfrm>
            <a:off x="2006601" y="672986"/>
            <a:ext cx="4166166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545" b="1" dirty="0">
                <a:solidFill>
                  <a:prstClr val="black"/>
                </a:solidFill>
                <a:latin typeface="Calibri" panose="020F0502020204030204"/>
              </a:rPr>
              <a:t>DET SAMLEDE PRØVELSESSYSTEM FOR KOMMUNALE AFGØRELSER </a:t>
            </a:r>
          </a:p>
          <a:p>
            <a:pPr defTabSz="685800">
              <a:spcAft>
                <a:spcPts val="600"/>
              </a:spcAft>
            </a:pPr>
            <a:endParaRPr lang="da-DK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D5796-6BDB-5D04-BB61-E4391A75E214}"/>
              </a:ext>
            </a:extLst>
          </p:cNvPr>
          <p:cNvSpPr txBox="1"/>
          <p:nvPr/>
        </p:nvSpPr>
        <p:spPr>
          <a:xfrm>
            <a:off x="8293071" y="1325399"/>
            <a:ext cx="4217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MULIGHED 1: UDSKIFT ANKESTYRELSE MED FORVALTNINGSDOMSTOL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4CD79C-0582-5D81-15F4-9F53268FA457}"/>
              </a:ext>
            </a:extLst>
          </p:cNvPr>
          <p:cNvSpPr/>
          <p:nvPr/>
        </p:nvSpPr>
        <p:spPr>
          <a:xfrm>
            <a:off x="2206510" y="2446952"/>
            <a:ext cx="2564519" cy="6248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6374">
              <a:spcAft>
                <a:spcPts val="600"/>
              </a:spcAft>
            </a:pPr>
            <a:r>
              <a:rPr lang="da-DK" sz="13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FORVALTNINGSDOMSTOL</a:t>
            </a:r>
            <a:endParaRPr lang="da-DK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4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B998EC-E235-3B81-E74C-CEE50610AF00}"/>
              </a:ext>
            </a:extLst>
          </p:cNvPr>
          <p:cNvSpPr/>
          <p:nvPr/>
        </p:nvSpPr>
        <p:spPr>
          <a:xfrm>
            <a:off x="2006601" y="1335316"/>
            <a:ext cx="4052575" cy="51900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A8CC42-CFF5-C4DA-8AAF-BC3DC086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567" y="1024169"/>
            <a:ext cx="2001749" cy="9937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2F7AC9-2949-F67F-E55B-ECDE9084232D}"/>
              </a:ext>
            </a:extLst>
          </p:cNvPr>
          <p:cNvSpPr/>
          <p:nvPr/>
        </p:nvSpPr>
        <p:spPr>
          <a:xfrm>
            <a:off x="6273104" y="1035164"/>
            <a:ext cx="80638" cy="481814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Danmarks Domstole">
            <a:extLst>
              <a:ext uri="{FF2B5EF4-FFF2-40B4-BE49-F238E27FC236}">
                <a16:creationId xmlns:a16="http://schemas.microsoft.com/office/drawing/2014/main" id="{BF44F79D-F23B-5768-E2AE-0B2DD2399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82" y="1859985"/>
            <a:ext cx="908354" cy="7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1EDAD6-55F1-CCF1-A1B2-C07B684AAA2D}"/>
              </a:ext>
            </a:extLst>
          </p:cNvPr>
          <p:cNvSpPr/>
          <p:nvPr/>
        </p:nvSpPr>
        <p:spPr>
          <a:xfrm>
            <a:off x="7737594" y="2752914"/>
            <a:ext cx="163208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9BBDF-D13D-B225-413E-9E1C94969408}"/>
              </a:ext>
            </a:extLst>
          </p:cNvPr>
          <p:cNvSpPr txBox="1"/>
          <p:nvPr/>
        </p:nvSpPr>
        <p:spPr>
          <a:xfrm>
            <a:off x="7894211" y="2851514"/>
            <a:ext cx="1632088" cy="31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391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HØJESTERET</a:t>
            </a:r>
            <a:endParaRPr lang="da-DK" sz="135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F3FA7-1EFF-A5DD-C0C5-58DB242A08F7}"/>
              </a:ext>
            </a:extLst>
          </p:cNvPr>
          <p:cNvSpPr/>
          <p:nvPr/>
        </p:nvSpPr>
        <p:spPr>
          <a:xfrm>
            <a:off x="6989533" y="3632781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24486-0BFF-58BD-F756-8D0583DEDE57}"/>
              </a:ext>
            </a:extLst>
          </p:cNvPr>
          <p:cNvSpPr/>
          <p:nvPr/>
        </p:nvSpPr>
        <p:spPr>
          <a:xfrm>
            <a:off x="8667933" y="3632781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B4D8D-027B-C184-ECFD-62660B47A092}"/>
              </a:ext>
            </a:extLst>
          </p:cNvPr>
          <p:cNvSpPr txBox="1"/>
          <p:nvPr/>
        </p:nvSpPr>
        <p:spPr>
          <a:xfrm>
            <a:off x="7182118" y="3632781"/>
            <a:ext cx="11109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ØSTRE</a:t>
            </a:r>
          </a:p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LANDSRET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9F23C-3662-72CB-8CC5-9BE334CD00F0}"/>
              </a:ext>
            </a:extLst>
          </p:cNvPr>
          <p:cNvSpPr/>
          <p:nvPr/>
        </p:nvSpPr>
        <p:spPr>
          <a:xfrm>
            <a:off x="7748266" y="4512647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6374">
              <a:spcAft>
                <a:spcPts val="600"/>
              </a:spcAft>
            </a:pPr>
            <a:r>
              <a:rPr lang="da-DK" sz="13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BYRETTERNE</a:t>
            </a:r>
            <a:endParaRPr lang="da-DK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EC71D-65DB-1475-3164-55B0988092DE}"/>
              </a:ext>
            </a:extLst>
          </p:cNvPr>
          <p:cNvSpPr txBox="1"/>
          <p:nvPr/>
        </p:nvSpPr>
        <p:spPr>
          <a:xfrm>
            <a:off x="8710257" y="3650645"/>
            <a:ext cx="11109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VESTRE</a:t>
            </a:r>
          </a:p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LANDSRET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80B3232-41BA-E426-02E0-2C8C68DE84D0}"/>
              </a:ext>
            </a:extLst>
          </p:cNvPr>
          <p:cNvSpPr/>
          <p:nvPr/>
        </p:nvSpPr>
        <p:spPr>
          <a:xfrm>
            <a:off x="5154314" y="2851513"/>
            <a:ext cx="2006643" cy="97667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EB6D0D-3ADE-0178-593D-7DE24F12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215" y="1881674"/>
            <a:ext cx="2463308" cy="1633082"/>
          </a:xfrm>
          <a:prstGeom prst="rect">
            <a:avLst/>
          </a:prstGeom>
        </p:spPr>
      </p:pic>
      <p:pic>
        <p:nvPicPr>
          <p:cNvPr id="1030" name="Picture 6" descr="Hjemrejsestyrelsen">
            <a:extLst>
              <a:ext uri="{FF2B5EF4-FFF2-40B4-BE49-F238E27FC236}">
                <a16:creationId xmlns:a16="http://schemas.microsoft.com/office/drawing/2014/main" id="{18EC6EDB-D84D-CFCD-D35F-974B22C4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54" y="3404910"/>
            <a:ext cx="2002247" cy="11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CAC064-0E34-03D3-4208-2EDDB7D1B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171" y="1738392"/>
            <a:ext cx="973503" cy="973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A87C05-BC2A-9E23-D29C-082D67701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224" y="4602757"/>
            <a:ext cx="2077169" cy="757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4DC66F-7C4B-DB40-996D-26D4CBCBB9B2}"/>
              </a:ext>
            </a:extLst>
          </p:cNvPr>
          <p:cNvSpPr txBox="1"/>
          <p:nvPr/>
        </p:nvSpPr>
        <p:spPr>
          <a:xfrm>
            <a:off x="3364778" y="5360311"/>
            <a:ext cx="2006643" cy="74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Planklagenævnet</a:t>
            </a:r>
          </a:p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Miljø- og fødevareklagenævnet</a:t>
            </a:r>
          </a:p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Og mange flere nævn…</a:t>
            </a:r>
            <a:endParaRPr lang="da-DK" sz="105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0EEB8B-3CD9-8D2E-C924-76707DA8D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5831" y="4239461"/>
            <a:ext cx="2186845" cy="4003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2213C9B-07E5-FC8C-3907-AB623CC0BE6B}"/>
              </a:ext>
            </a:extLst>
          </p:cNvPr>
          <p:cNvSpPr txBox="1"/>
          <p:nvPr/>
        </p:nvSpPr>
        <p:spPr>
          <a:xfrm>
            <a:off x="5246797" y="3184270"/>
            <a:ext cx="1774386" cy="31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391">
                <a:solidFill>
                  <a:prstClr val="black"/>
                </a:solidFill>
                <a:latin typeface="Calibri" panose="020F0502020204030204"/>
              </a:rPr>
              <a:t>DOMSTOLSPRØVELSE</a:t>
            </a:r>
            <a:endParaRPr lang="da-DK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03EBED-F53A-B96D-1792-4FA09CCD23E3}"/>
              </a:ext>
            </a:extLst>
          </p:cNvPr>
          <p:cNvSpPr txBox="1"/>
          <p:nvPr/>
        </p:nvSpPr>
        <p:spPr>
          <a:xfrm>
            <a:off x="2006601" y="672986"/>
            <a:ext cx="4166166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545" b="1" dirty="0">
                <a:solidFill>
                  <a:prstClr val="black"/>
                </a:solidFill>
                <a:latin typeface="Calibri" panose="020F0502020204030204"/>
              </a:rPr>
              <a:t>DET SAMLEDE PRØVELSESSYSTEM FOR KOMMUNALE AFGØRELSER </a:t>
            </a:r>
          </a:p>
          <a:p>
            <a:pPr defTabSz="685800">
              <a:spcAft>
                <a:spcPts val="600"/>
              </a:spcAft>
            </a:pPr>
            <a:endParaRPr lang="da-DK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D5796-6BDB-5D04-BB61-E4391A75E214}"/>
              </a:ext>
            </a:extLst>
          </p:cNvPr>
          <p:cNvSpPr txBox="1"/>
          <p:nvPr/>
        </p:nvSpPr>
        <p:spPr>
          <a:xfrm>
            <a:off x="8293071" y="1448162"/>
            <a:ext cx="4217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MULIGHED 2: UDSKIFT ANKESTYRELSE MED FORVALTNINGSDOMSTOL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6091609-1CD8-23C6-DB13-FFD07BD49270}"/>
              </a:ext>
            </a:extLst>
          </p:cNvPr>
          <p:cNvSpPr/>
          <p:nvPr/>
        </p:nvSpPr>
        <p:spPr>
          <a:xfrm>
            <a:off x="-25803" y="1882469"/>
            <a:ext cx="6625343" cy="28157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D905EF-D184-0410-7788-1D3F236E206E}"/>
              </a:ext>
            </a:extLst>
          </p:cNvPr>
          <p:cNvSpPr txBox="1"/>
          <p:nvPr/>
        </p:nvSpPr>
        <p:spPr>
          <a:xfrm>
            <a:off x="207818" y="2780315"/>
            <a:ext cx="413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MULIGHED 2: BEHOLD ANKESTYRELSEN </a:t>
            </a:r>
            <a:br>
              <a:rPr lang="da-DK" b="1" dirty="0">
                <a:solidFill>
                  <a:schemeClr val="bg1"/>
                </a:solidFill>
              </a:rPr>
            </a:br>
            <a:r>
              <a:rPr lang="da-DK" b="1" dirty="0">
                <a:solidFill>
                  <a:schemeClr val="bg1"/>
                </a:solidFill>
              </a:rPr>
              <a:t>MEN LAD DENS SAGER BLIVE BEDØMT AF EN FORVALTNINGSDOMSTOL MED ANKE TIL HØJESTERET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875115-36F4-EFE9-97D4-B291A495A5EF}"/>
              </a:ext>
            </a:extLst>
          </p:cNvPr>
          <p:cNvSpPr/>
          <p:nvPr/>
        </p:nvSpPr>
        <p:spPr>
          <a:xfrm>
            <a:off x="6996007" y="3606155"/>
            <a:ext cx="3189392" cy="23453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6374">
              <a:spcAft>
                <a:spcPts val="600"/>
              </a:spcAft>
            </a:pPr>
            <a:r>
              <a:rPr lang="da-DK" sz="13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FORVALTNINGSDOMSTOL</a:t>
            </a:r>
            <a:endParaRPr lang="da-DK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E5F6C6-A8D4-BC4D-5F15-A6F149A7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893" y="411375"/>
            <a:ext cx="1873919" cy="1509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6F543-CA5C-8B7C-78EF-53B382B1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286CAE-0015-F593-B959-902BDC514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96822" y="2567890"/>
            <a:ext cx="1646063" cy="5303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68539-6D47-340A-1AA5-DEECBF9DE8EE}"/>
              </a:ext>
            </a:extLst>
          </p:cNvPr>
          <p:cNvSpPr/>
          <p:nvPr/>
        </p:nvSpPr>
        <p:spPr>
          <a:xfrm>
            <a:off x="8277377" y="3422073"/>
            <a:ext cx="3284952" cy="9877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6374">
              <a:spcAft>
                <a:spcPts val="600"/>
              </a:spcAft>
            </a:pPr>
            <a:r>
              <a:rPr lang="da-DK" sz="13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FORVALTNINGSDOMSTOL</a:t>
            </a:r>
          </a:p>
          <a:p>
            <a:pPr algn="ctr" defTabSz="706374">
              <a:spcAft>
                <a:spcPts val="600"/>
              </a:spcAft>
            </a:pPr>
            <a:r>
              <a:rPr lang="da-DK" sz="13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LANDSRETSNIVEAU</a:t>
            </a:r>
            <a:endParaRPr lang="da-DK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1021EE1-684B-5DE6-0714-7B96F57248DB}"/>
              </a:ext>
            </a:extLst>
          </p:cNvPr>
          <p:cNvSpPr/>
          <p:nvPr/>
        </p:nvSpPr>
        <p:spPr>
          <a:xfrm>
            <a:off x="0" y="3202090"/>
            <a:ext cx="7245927" cy="28157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BFB78-6EA9-B2A3-B274-893C91D02403}"/>
              </a:ext>
            </a:extLst>
          </p:cNvPr>
          <p:cNvSpPr txBox="1"/>
          <p:nvPr/>
        </p:nvSpPr>
        <p:spPr>
          <a:xfrm>
            <a:off x="9429795" y="264842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Højesteret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5B68F-8956-1588-82CA-6F649D0F11E0}"/>
              </a:ext>
            </a:extLst>
          </p:cNvPr>
          <p:cNvSpPr txBox="1"/>
          <p:nvPr/>
        </p:nvSpPr>
        <p:spPr>
          <a:xfrm>
            <a:off x="208502" y="4109732"/>
            <a:ext cx="5300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MULIGHED 3: ALLE KOMMUNENS SAGER PÅ BØRNEOMRÅDET INDBRINGES DIREKTE FOR EN FORVALTNINGSDOMSTOL EVT. TO INSTANSER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30AFB-E4A4-1A06-1CCC-B4F89BCE5CAE}"/>
              </a:ext>
            </a:extLst>
          </p:cNvPr>
          <p:cNvSpPr/>
          <p:nvPr/>
        </p:nvSpPr>
        <p:spPr>
          <a:xfrm>
            <a:off x="8277377" y="5030109"/>
            <a:ext cx="3284952" cy="9877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6374">
              <a:spcAft>
                <a:spcPts val="600"/>
              </a:spcAft>
            </a:pPr>
            <a:r>
              <a:rPr lang="da-DK" sz="13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FORVALTNINGSDOMSTOL</a:t>
            </a:r>
          </a:p>
          <a:p>
            <a:pPr algn="ctr" defTabSz="706374">
              <a:spcAft>
                <a:spcPts val="600"/>
              </a:spcAft>
            </a:pPr>
            <a:r>
              <a:rPr lang="da-DK" sz="13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BYRETSNIVEAU</a:t>
            </a:r>
            <a:endParaRPr lang="da-DK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4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583B7-5921-4C3E-9775-B8818986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br>
              <a:rPr lang="da-DK" sz="3100">
                <a:solidFill>
                  <a:srgbClr val="FFFFFF"/>
                </a:solidFill>
              </a:rPr>
            </a:br>
            <a:r>
              <a:rPr lang="da-DK" sz="3100">
                <a:solidFill>
                  <a:srgbClr val="FFFFFF"/>
                </a:solidFill>
              </a:rPr>
              <a:t>Grundlovens § 63, stk. 2 efter grundlovsændringen i 1953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78FD2-7271-405B-A4BE-5359075F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800" i="1" dirty="0">
                <a:latin typeface="Times New Roman" panose="02020603050405020304" pitchFamily="18" charset="0"/>
              </a:rPr>
              <a:t>Stk. 2.</a:t>
            </a:r>
            <a:br>
              <a:rPr lang="da-DK" sz="2800" dirty="0"/>
            </a:br>
            <a:r>
              <a:rPr lang="da-DK" sz="2800" b="1" dirty="0">
                <a:latin typeface="Times New Roman" panose="02020603050405020304" pitchFamily="18" charset="0"/>
              </a:rPr>
              <a:t>Påkendelse af spørgsmål om øvrighedsmyndighedens grænser kan ved lov henlægges til en eller flere forvaltningsdomstole</a:t>
            </a:r>
            <a:r>
              <a:rPr lang="da-DK" sz="2800" dirty="0">
                <a:latin typeface="Times New Roman" panose="02020603050405020304" pitchFamily="18" charset="0"/>
              </a:rPr>
              <a:t>, hvis afgørelse dog skal kunne prøves ved rigets øverste domstol. De nærmere regler herom fastsættes ved lov.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2612457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AU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AU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lank">
  <a:themeElements>
    <a:clrScheme name="Brugerdefineret 2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7E963A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7C1E199D5B544CA4CC9178BD0A116E" ma:contentTypeVersion="18" ma:contentTypeDescription="Opret et nyt dokument." ma:contentTypeScope="" ma:versionID="d1c3f958b60fa49f7dd891d4955deb4a">
  <xsd:schema xmlns:xsd="http://www.w3.org/2001/XMLSchema" xmlns:xs="http://www.w3.org/2001/XMLSchema" xmlns:p="http://schemas.microsoft.com/office/2006/metadata/properties" xmlns:ns3="dedced4e-65ea-485c-8e7c-61823c7a16a7" xmlns:ns4="85f4e770-7b9f-4e39-bbba-1c7b2aac5781" targetNamespace="http://schemas.microsoft.com/office/2006/metadata/properties" ma:root="true" ma:fieldsID="d31f6ce1f6ec7cd614248a7120129c25" ns3:_="" ns4:_="">
    <xsd:import namespace="dedced4e-65ea-485c-8e7c-61823c7a16a7"/>
    <xsd:import namespace="85f4e770-7b9f-4e39-bbba-1c7b2aac57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ced4e-65ea-485c-8e7c-61823c7a1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4e770-7b9f-4e39-bbba-1c7b2aac57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7902738795248729","enableDocumentContentUpdater":true,"version":"2.0"}]]></TemplafySlideTemplateConfigurati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dced4e-65ea-485c-8e7c-61823c7a16a7" xsi:nil="true"/>
  </documentManagement>
</p:properties>
</file>

<file path=customXml/item6.xml><?xml version="1.0" encoding="utf-8"?>
<TemplafyTemplateConfiguration><![CDATA[{"elementsMetadata":[],"transformationConfigurations":[],"templateName":"blank","templateDescription":"","enableDocumentContentUpdater":false,"version":"2.0"}]]></TemplafyTemplateConfiguration>
</file>

<file path=customXml/item7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AB0DAC88-CB78-4E17-83D5-9218A006F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9BB6F5-5C38-42AE-AC46-C0D44DA39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dced4e-65ea-485c-8e7c-61823c7a16a7"/>
    <ds:schemaRef ds:uri="85f4e770-7b9f-4e39-bbba-1c7b2aac57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CDC41-16F4-42A4-87A1-82FC23AEA14A}">
  <ds:schemaRefs/>
</ds:datastoreItem>
</file>

<file path=customXml/itemProps4.xml><?xml version="1.0" encoding="utf-8"?>
<ds:datastoreItem xmlns:ds="http://schemas.openxmlformats.org/officeDocument/2006/customXml" ds:itemID="{94CEA260-00CE-4572-89C4-4EA712C219A1}">
  <ds:schemaRefs/>
</ds:datastoreItem>
</file>

<file path=customXml/itemProps5.xml><?xml version="1.0" encoding="utf-8"?>
<ds:datastoreItem xmlns:ds="http://schemas.openxmlformats.org/officeDocument/2006/customXml" ds:itemID="{67A9639F-998F-4230-A928-B8BDEE53C284}">
  <ds:schemaRefs>
    <ds:schemaRef ds:uri="http://schemas.microsoft.com/office/2006/metadata/properties"/>
    <ds:schemaRef ds:uri="85f4e770-7b9f-4e39-bbba-1c7b2aac578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edced4e-65ea-485c-8e7c-61823c7a16a7"/>
    <ds:schemaRef ds:uri="http://purl.org/dc/elements/1.1/"/>
    <ds:schemaRef ds:uri="http://www.w3.org/XML/1998/namespace"/>
    <ds:schemaRef ds:uri="http://purl.org/dc/terms/"/>
  </ds:schemaRefs>
</ds:datastoreItem>
</file>

<file path=customXml/itemProps6.xml><?xml version="1.0" encoding="utf-8"?>
<ds:datastoreItem xmlns:ds="http://schemas.openxmlformats.org/officeDocument/2006/customXml" ds:itemID="{E3874ABC-2065-4A7D-A58C-B9BA277BFB16}">
  <ds:schemaRefs/>
</ds:datastoreItem>
</file>

<file path=customXml/itemProps7.xml><?xml version="1.0" encoding="utf-8"?>
<ds:datastoreItem xmlns:ds="http://schemas.openxmlformats.org/officeDocument/2006/customXml" ds:itemID="{8A405656-6C4F-4C73-958C-1744EC0D04F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246</Words>
  <Application>Microsoft Office PowerPoint</Application>
  <PresentationFormat>Widescreen</PresentationFormat>
  <Paragraphs>62</Paragraphs>
  <Slides>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9</vt:i4>
      </vt:variant>
    </vt:vector>
  </HeadingPairs>
  <TitlesOfParts>
    <vt:vector size="21" baseType="lpstr">
      <vt:lpstr>Arial</vt:lpstr>
      <vt:lpstr>AU Passata</vt:lpstr>
      <vt:lpstr>AU Peto</vt:lpstr>
      <vt:lpstr>Calibri</vt:lpstr>
      <vt:lpstr>Calibri Light</vt:lpstr>
      <vt:lpstr>Times New Roman</vt:lpstr>
      <vt:lpstr>Wingdings</vt:lpstr>
      <vt:lpstr>Blank</vt:lpstr>
      <vt:lpstr>AU</vt:lpstr>
      <vt:lpstr>Office Theme</vt:lpstr>
      <vt:lpstr>3_Office Theme</vt:lpstr>
      <vt:lpstr>1_Blank</vt:lpstr>
      <vt:lpstr>Debatten om forvaltningsdomstole  Reception hos RIFT 14. marts 2025 </vt:lpstr>
      <vt:lpstr>Karaktertræk ved forvaltningsdomstole</vt:lpstr>
      <vt:lpstr>PowerPoint-præsentation</vt:lpstr>
      <vt:lpstr>Hvad er muligt for lovgiver?</vt:lpstr>
      <vt:lpstr>PowerPoint-præsentation</vt:lpstr>
      <vt:lpstr>PowerPoint-præsentation</vt:lpstr>
      <vt:lpstr>PowerPoint-præsentation</vt:lpstr>
      <vt:lpstr>PowerPoint-præsentation</vt:lpstr>
      <vt:lpstr> Grundlovens § 63, stk. 2 efter grundlovsændringen i 1953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2024-01-17T14:11:16Z</dcterms:created>
  <dcterms:modified xsi:type="dcterms:W3CDTF">2025-03-16T12:30:40Z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2022-07-05T14:03:23</vt:lpwstr>
  </property>
  <property fmtid="{D5CDD505-2E9C-101B-9397-08002B2CF9AE}" pid="3" name="TemplafyTenantId">
    <vt:lpwstr>sdu</vt:lpwstr>
  </property>
  <property fmtid="{D5CDD505-2E9C-101B-9397-08002B2CF9AE}" pid="4" name="TemplafyTemplateId">
    <vt:lpwstr>637926266032732715</vt:lpwstr>
  </property>
  <property fmtid="{D5CDD505-2E9C-101B-9397-08002B2CF9AE}" pid="5" name="TemplafyUserProfileId">
    <vt:lpwstr>637830415823619621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  <property fmtid="{D5CDD505-2E9C-101B-9397-08002B2CF9AE}" pid="8" name="ContentTypeId">
    <vt:lpwstr>0x010100197C1E199D5B544CA4CC9178BD0A116E</vt:lpwstr>
  </property>
</Properties>
</file>