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9" r:id="rId2"/>
  </p:sldMasterIdLst>
  <p:notesMasterIdLst>
    <p:notesMasterId r:id="rId23"/>
  </p:notesMasterIdLst>
  <p:sldIdLst>
    <p:sldId id="256" r:id="rId3"/>
    <p:sldId id="275" r:id="rId4"/>
    <p:sldId id="257" r:id="rId5"/>
    <p:sldId id="278" r:id="rId6"/>
    <p:sldId id="260" r:id="rId7"/>
    <p:sldId id="259" r:id="rId8"/>
    <p:sldId id="261" r:id="rId9"/>
    <p:sldId id="273" r:id="rId10"/>
    <p:sldId id="262" r:id="rId11"/>
    <p:sldId id="264" r:id="rId12"/>
    <p:sldId id="263" r:id="rId13"/>
    <p:sldId id="265" r:id="rId14"/>
    <p:sldId id="276" r:id="rId15"/>
    <p:sldId id="277" r:id="rId16"/>
    <p:sldId id="267" r:id="rId17"/>
    <p:sldId id="280" r:id="rId18"/>
    <p:sldId id="279" r:id="rId19"/>
    <p:sldId id="266" r:id="rId20"/>
    <p:sldId id="270" r:id="rId21"/>
    <p:sldId id="272" r:id="rId22"/>
  </p:sldIdLst>
  <p:sldSz cx="9144000" cy="6858000" type="screen4x3"/>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5554" autoAdjust="0"/>
  </p:normalViewPr>
  <p:slideViewPr>
    <p:cSldViewPr>
      <p:cViewPr varScale="1">
        <p:scale>
          <a:sx n="86" d="100"/>
          <a:sy n="86" d="100"/>
        </p:scale>
        <p:origin x="-2334"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520D71-5B29-4BFF-B2F1-AB6E04EE61D9}" type="datetimeFigureOut">
              <a:rPr lang="da-DK" smtClean="0"/>
              <a:pPr/>
              <a:t>16-03-2019</a:t>
            </a:fld>
            <a:endParaRPr lang="da-DK"/>
          </a:p>
        </p:txBody>
      </p:sp>
      <p:sp>
        <p:nvSpPr>
          <p:cNvPr id="4" name="Pladsholder til slidebilled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752AE9-79E4-461B-8C41-0341EC896F31}" type="slidenum">
              <a:rPr lang="da-DK" smtClean="0"/>
              <a:pPr/>
              <a:t>‹#›</a:t>
            </a:fld>
            <a:endParaRPr lang="da-DK"/>
          </a:p>
        </p:txBody>
      </p:sp>
    </p:spTree>
    <p:extLst>
      <p:ext uri="{BB962C8B-B14F-4D97-AF65-F5344CB8AC3E}">
        <p14:creationId xmlns:p14="http://schemas.microsoft.com/office/powerpoint/2010/main" xmlns="" val="22455002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49752AE9-79E4-461B-8C41-0341EC896F31}" type="slidenum">
              <a:rPr lang="da-DK" smtClean="0"/>
              <a:pPr/>
              <a:t>1</a:t>
            </a:fld>
            <a:endParaRPr lang="da-DK" dirty="0"/>
          </a:p>
        </p:txBody>
      </p:sp>
    </p:spTree>
    <p:extLst>
      <p:ext uri="{BB962C8B-B14F-4D97-AF65-F5344CB8AC3E}">
        <p14:creationId xmlns:p14="http://schemas.microsoft.com/office/powerpoint/2010/main" xmlns="" val="11817616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a-DK" dirty="0" smtClean="0"/>
              <a:t>Hvad</a:t>
            </a:r>
            <a:r>
              <a:rPr lang="da-DK" baseline="0" dirty="0" smtClean="0"/>
              <a:t> viser denne </a:t>
            </a:r>
            <a:endParaRPr lang="da-DK" dirty="0" smtClean="0"/>
          </a:p>
          <a:p>
            <a:endParaRPr lang="da-DK" dirty="0"/>
          </a:p>
        </p:txBody>
      </p:sp>
      <p:sp>
        <p:nvSpPr>
          <p:cNvPr id="4" name="Pladsholder til slidenummer 3"/>
          <p:cNvSpPr>
            <a:spLocks noGrp="1"/>
          </p:cNvSpPr>
          <p:nvPr>
            <p:ph type="sldNum" sz="quarter" idx="10"/>
          </p:nvPr>
        </p:nvSpPr>
        <p:spPr/>
        <p:txBody>
          <a:bodyPr/>
          <a:lstStyle/>
          <a:p>
            <a:fld id="{49752AE9-79E4-461B-8C41-0341EC896F31}" type="slidenum">
              <a:rPr lang="da-DK" smtClean="0"/>
              <a:pPr/>
              <a:t>13</a:t>
            </a:fld>
            <a:endParaRPr lang="da-DK"/>
          </a:p>
        </p:txBody>
      </p:sp>
    </p:spTree>
    <p:extLst>
      <p:ext uri="{BB962C8B-B14F-4D97-AF65-F5344CB8AC3E}">
        <p14:creationId xmlns:p14="http://schemas.microsoft.com/office/powerpoint/2010/main" xmlns="" val="5348767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a-DK" dirty="0" smtClean="0"/>
              <a:t>Hvad</a:t>
            </a:r>
            <a:r>
              <a:rPr lang="da-DK" baseline="0" dirty="0" smtClean="0"/>
              <a:t> viser denne </a:t>
            </a:r>
            <a:endParaRPr lang="da-DK"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da-DK" sz="1200" dirty="0" smtClean="0"/>
              <a:t>Vi har fået mere processuel lovgivning. </a:t>
            </a:r>
          </a:p>
          <a:p>
            <a:pPr marL="0" marR="0" indent="0" algn="l" defTabSz="914400" rtl="0" eaLnBrk="1" fontAlgn="auto" latinLnBrk="0" hangingPunct="1">
              <a:lnSpc>
                <a:spcPct val="100000"/>
              </a:lnSpc>
              <a:spcBef>
                <a:spcPts val="0"/>
              </a:spcBef>
              <a:spcAft>
                <a:spcPts val="0"/>
              </a:spcAft>
              <a:buClrTx/>
              <a:buSzTx/>
              <a:buFontTx/>
              <a:buNone/>
              <a:tabLst/>
              <a:defRPr/>
            </a:pPr>
            <a:endParaRPr lang="da-DK"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da-DK" sz="1200" i="1" baseline="0" dirty="0" smtClean="0"/>
              <a:t>Eksempel </a:t>
            </a:r>
            <a:r>
              <a:rPr lang="da-DK" sz="1200" baseline="0" dirty="0" smtClean="0"/>
              <a:t>– håndtering af underretninger. </a:t>
            </a:r>
          </a:p>
          <a:p>
            <a:pPr marL="0" marR="0" indent="0" algn="l" defTabSz="914400" rtl="0" eaLnBrk="1" fontAlgn="auto" latinLnBrk="0" hangingPunct="1">
              <a:lnSpc>
                <a:spcPct val="100000"/>
              </a:lnSpc>
              <a:spcBef>
                <a:spcPts val="0"/>
              </a:spcBef>
              <a:spcAft>
                <a:spcPts val="0"/>
              </a:spcAft>
              <a:buClrTx/>
              <a:buSzTx/>
              <a:buFontTx/>
              <a:buNone/>
              <a:tabLst/>
              <a:defRPr/>
            </a:pPr>
            <a:endParaRPr lang="da-DK" sz="12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da-DK" sz="1200" baseline="0" dirty="0" smtClean="0"/>
              <a:t>Der er indført processuelle regler for, hvordan kommunen skal behandle en underretning om et barn. </a:t>
            </a:r>
          </a:p>
          <a:p>
            <a:pPr marL="0" marR="0" indent="0" algn="l" defTabSz="914400" rtl="0" eaLnBrk="1" fontAlgn="auto" latinLnBrk="0" hangingPunct="1">
              <a:lnSpc>
                <a:spcPct val="100000"/>
              </a:lnSpc>
              <a:spcBef>
                <a:spcPts val="0"/>
              </a:spcBef>
              <a:spcAft>
                <a:spcPts val="0"/>
              </a:spcAft>
              <a:buClrTx/>
              <a:buSzTx/>
              <a:buFontTx/>
              <a:buNone/>
              <a:tabLst/>
              <a:defRPr/>
            </a:pPr>
            <a:endParaRPr lang="da-DK" sz="12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da-DK" sz="1200" baseline="0" dirty="0" smtClean="0"/>
              <a:t>Der er bare ikke nogen, der har defineret, hvornår noget er en underretning, hvilket betyder, at stort set alle henvendelser om et barn til kommunen i princippet er en underretning, hvilket igen betyder, at en række processuelle regler træder i kraft. Det har den konsekvens, at forældre til handicappede børns henvendelser til kommunen om hjælp, i nogen sammenhænge skal behandles som en underretning, hvilket ikke altid er særlig befordrende for samarbejdet med forældrene. En underretning hænger i de fleste menneskers forståelse sammen med, at man ikke magter at være gode forældre.</a:t>
            </a:r>
          </a:p>
          <a:p>
            <a:pPr marL="0" marR="0" indent="0" algn="l" defTabSz="914400" rtl="0" eaLnBrk="1" fontAlgn="auto" latinLnBrk="0" hangingPunct="1">
              <a:lnSpc>
                <a:spcPct val="100000"/>
              </a:lnSpc>
              <a:spcBef>
                <a:spcPts val="0"/>
              </a:spcBef>
              <a:spcAft>
                <a:spcPts val="0"/>
              </a:spcAft>
              <a:buClrTx/>
              <a:buSzTx/>
              <a:buFontTx/>
              <a:buNone/>
              <a:tabLst/>
              <a:defRPr/>
            </a:pPr>
            <a:endParaRPr lang="da-DK" sz="12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da-DK" sz="1200" i="1" baseline="0" dirty="0" smtClean="0"/>
              <a:t>Eksempel:</a:t>
            </a:r>
            <a:r>
              <a:rPr lang="da-DK" sz="1200" baseline="0" dirty="0" smtClean="0"/>
              <a:t> Afgørelser fra Ankestyrelsen</a:t>
            </a:r>
          </a:p>
          <a:p>
            <a:pPr marL="0" marR="0" indent="0" algn="l" defTabSz="914400" rtl="0" eaLnBrk="1" fontAlgn="auto" latinLnBrk="0" hangingPunct="1">
              <a:lnSpc>
                <a:spcPct val="100000"/>
              </a:lnSpc>
              <a:spcBef>
                <a:spcPts val="0"/>
              </a:spcBef>
              <a:spcAft>
                <a:spcPts val="0"/>
              </a:spcAft>
              <a:buClrTx/>
              <a:buSzTx/>
              <a:buFontTx/>
              <a:buNone/>
              <a:tabLst/>
              <a:defRPr/>
            </a:pPr>
            <a:r>
              <a:rPr lang="da-DK" sz="1200" baseline="0"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da-DK" sz="1200" baseline="0" dirty="0" smtClean="0"/>
              <a:t>Kompleksiteten og proceskravene i lovgivningen viser sig udmøntet i behovet for skriftligt meget omfangsrige afgørelser. </a:t>
            </a:r>
          </a:p>
          <a:p>
            <a:pPr marL="0" marR="0" indent="0" algn="l" defTabSz="914400" rtl="0" eaLnBrk="1" fontAlgn="auto" latinLnBrk="0" hangingPunct="1">
              <a:lnSpc>
                <a:spcPct val="100000"/>
              </a:lnSpc>
              <a:spcBef>
                <a:spcPts val="0"/>
              </a:spcBef>
              <a:spcAft>
                <a:spcPts val="0"/>
              </a:spcAft>
              <a:buClrTx/>
              <a:buSzTx/>
              <a:buFontTx/>
              <a:buNone/>
              <a:tabLst/>
              <a:defRPr/>
            </a:pPr>
            <a:endParaRPr lang="da-DK" i="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da-DK" b="1" i="0" dirty="0" smtClean="0"/>
              <a:t>Men kommer barnets i tilstrækkelig grad</a:t>
            </a:r>
            <a:r>
              <a:rPr lang="da-DK" b="1" i="0" baseline="0" dirty="0" smtClean="0"/>
              <a:t> i centrum i sagsbehandlingen </a:t>
            </a:r>
            <a:r>
              <a:rPr lang="da-DK" b="1" i="0" dirty="0" smtClean="0"/>
              <a:t>alene gennem flere proceskrav? </a:t>
            </a:r>
          </a:p>
          <a:p>
            <a:endParaRPr lang="da-DK" baseline="0" dirty="0" smtClean="0"/>
          </a:p>
          <a:p>
            <a:endParaRPr lang="da-DK" dirty="0" smtClean="0"/>
          </a:p>
          <a:p>
            <a:endParaRPr lang="da-DK" dirty="0"/>
          </a:p>
        </p:txBody>
      </p:sp>
      <p:sp>
        <p:nvSpPr>
          <p:cNvPr id="4" name="Pladsholder til slidenummer 3"/>
          <p:cNvSpPr>
            <a:spLocks noGrp="1"/>
          </p:cNvSpPr>
          <p:nvPr>
            <p:ph type="sldNum" sz="quarter" idx="10"/>
          </p:nvPr>
        </p:nvSpPr>
        <p:spPr/>
        <p:txBody>
          <a:bodyPr/>
          <a:lstStyle/>
          <a:p>
            <a:fld id="{49752AE9-79E4-461B-8C41-0341EC896F31}" type="slidenum">
              <a:rPr lang="da-DK" smtClean="0"/>
              <a:pPr/>
              <a:t>14</a:t>
            </a:fld>
            <a:endParaRPr lang="da-DK"/>
          </a:p>
        </p:txBody>
      </p:sp>
    </p:spTree>
    <p:extLst>
      <p:ext uri="{BB962C8B-B14F-4D97-AF65-F5344CB8AC3E}">
        <p14:creationId xmlns:p14="http://schemas.microsoft.com/office/powerpoint/2010/main" xmlns="" val="34798073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sz="1200" dirty="0" smtClean="0">
                <a:solidFill>
                  <a:schemeClr val="tx1"/>
                </a:solidFill>
              </a:rPr>
              <a:t>Undersøgelser hvad virker: Anbragte Børn og Unge (SFI, Hestbæk m.fl. 2009).,</a:t>
            </a:r>
            <a:r>
              <a:rPr lang="da-DK" sz="1200" baseline="0" dirty="0" smtClean="0">
                <a:solidFill>
                  <a:schemeClr val="tx1"/>
                </a:solidFill>
              </a:rPr>
              <a:t> </a:t>
            </a:r>
            <a:r>
              <a:rPr lang="da-DK" sz="1200" dirty="0" smtClean="0">
                <a:solidFill>
                  <a:schemeClr val="tx1"/>
                </a:solidFill>
              </a:rPr>
              <a:t>Forløbsundersøgelse af børn født i 1995 (</a:t>
            </a:r>
            <a:r>
              <a:rPr lang="da-DK" sz="1200" dirty="0" err="1" smtClean="0">
                <a:solidFill>
                  <a:schemeClr val="tx1"/>
                </a:solidFill>
              </a:rPr>
              <a:t>SFI’s</a:t>
            </a:r>
            <a:r>
              <a:rPr lang="da-DK" sz="1200" dirty="0" smtClean="0">
                <a:solidFill>
                  <a:schemeClr val="tx1"/>
                </a:solidFill>
              </a:rPr>
              <a:t> rapport om Børns livsduelighed fra 2016). Anbragte børns skolegang (momentum      2015).</a:t>
            </a:r>
          </a:p>
          <a:p>
            <a:endParaRPr lang="da-DK" b="0" dirty="0" smtClean="0"/>
          </a:p>
          <a:p>
            <a:r>
              <a:rPr lang="da-DK" b="0" dirty="0" smtClean="0"/>
              <a:t>Hvad er det som gør, at et ungt menneske kommer godt ind i voksenlivet og fx får en god folkeskoleeksamen, søger ind på en ungdomsuddannelse og holder sig ude af kriminalitet? Det handler om den unges ressourcer, evner og baggrund.</a:t>
            </a:r>
            <a:endParaRPr lang="da-DK" b="0" baseline="0" dirty="0" smtClean="0"/>
          </a:p>
          <a:p>
            <a:endParaRPr lang="da-DK" b="0" baseline="0" dirty="0" smtClean="0"/>
          </a:p>
          <a:p>
            <a:r>
              <a:rPr lang="da-DK" b="0" baseline="0" dirty="0" smtClean="0"/>
              <a:t>Det enkelte barns livsduelighed og udviklingen af relevante kompetencer og egenskaber afhænger af mange faktorer og udvikles særligt gennem den tidlige barndom.</a:t>
            </a:r>
          </a:p>
          <a:p>
            <a:endParaRPr lang="da-DK" b="0" baseline="0" dirty="0" smtClean="0"/>
          </a:p>
          <a:p>
            <a:endParaRPr lang="da-DK" b="0" dirty="0" smtClean="0"/>
          </a:p>
          <a:p>
            <a:r>
              <a:rPr lang="da-DK" b="0" dirty="0" smtClean="0"/>
              <a:t>Derfor</a:t>
            </a:r>
            <a:r>
              <a:rPr lang="da-DK" b="0" baseline="0" dirty="0" smtClean="0"/>
              <a:t> er det vigtigt med indsatser, som har til formål at styrke børns udvikling tidligt i barndommen. Børns sociale miljø har en betydningen for udvikling af egenskaber og kompetencer og dermed også deres livsduelighed. Relationen mellem barn og forældre spiller dermed en central rolle </a:t>
            </a:r>
            <a:r>
              <a:rPr lang="da-DK" b="0" baseline="0" dirty="0" err="1" smtClean="0"/>
              <a:t>ift</a:t>
            </a:r>
            <a:r>
              <a:rPr lang="da-DK" b="0" baseline="0" dirty="0" smtClean="0"/>
              <a:t> børns udvikling.</a:t>
            </a:r>
          </a:p>
          <a:p>
            <a:endParaRPr lang="da-DK" dirty="0"/>
          </a:p>
        </p:txBody>
      </p:sp>
      <p:sp>
        <p:nvSpPr>
          <p:cNvPr id="4" name="Pladsholder til slidenummer 3"/>
          <p:cNvSpPr>
            <a:spLocks noGrp="1"/>
          </p:cNvSpPr>
          <p:nvPr>
            <p:ph type="sldNum" sz="quarter" idx="10"/>
          </p:nvPr>
        </p:nvSpPr>
        <p:spPr/>
        <p:txBody>
          <a:bodyPr/>
          <a:lstStyle/>
          <a:p>
            <a:fld id="{49752AE9-79E4-461B-8C41-0341EC896F31}" type="slidenum">
              <a:rPr lang="da-DK" smtClean="0"/>
              <a:pPr/>
              <a:t>15</a:t>
            </a:fld>
            <a:endParaRPr lang="da-DK"/>
          </a:p>
        </p:txBody>
      </p:sp>
    </p:spTree>
    <p:extLst>
      <p:ext uri="{BB962C8B-B14F-4D97-AF65-F5344CB8AC3E}">
        <p14:creationId xmlns:p14="http://schemas.microsoft.com/office/powerpoint/2010/main" xmlns="" val="24827014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pPr defTabSz="947684">
              <a:defRPr/>
            </a:pPr>
            <a:r>
              <a:rPr lang="da-DK" b="0" dirty="0" smtClean="0"/>
              <a:t>RBM/LH:</a:t>
            </a:r>
          </a:p>
          <a:p>
            <a:pPr defTabSz="947684">
              <a:defRPr/>
            </a:pPr>
            <a:r>
              <a:rPr lang="da-DK" b="1" dirty="0" smtClean="0"/>
              <a:t>Børn </a:t>
            </a:r>
            <a:r>
              <a:rPr lang="da-DK" b="1" baseline="0" dirty="0" smtClean="0"/>
              <a:t> med en social foranstaltning</a:t>
            </a:r>
            <a:r>
              <a:rPr lang="da-DK" b="1" dirty="0" smtClean="0"/>
              <a:t>:</a:t>
            </a:r>
            <a:r>
              <a:rPr lang="da-DK" dirty="0" smtClean="0"/>
              <a:t> ca. 4700 børn</a:t>
            </a:r>
            <a:r>
              <a:rPr lang="da-DK" baseline="0" dirty="0" smtClean="0"/>
              <a:t> og unge, svarende til 6 p</a:t>
            </a:r>
            <a:r>
              <a:rPr lang="da-DK" dirty="0" smtClean="0">
                <a:solidFill>
                  <a:srgbClr val="FF0000"/>
                </a:solidFill>
              </a:rPr>
              <a:t>ct. af alle børn og unge 0-21 år med bopæl i Aarhus Kommune med foranstaltning efter § 52… </a:t>
            </a:r>
          </a:p>
          <a:p>
            <a:pPr defTabSz="947684">
              <a:defRPr/>
            </a:pPr>
            <a:endParaRPr lang="da-DK" dirty="0" smtClean="0">
              <a:solidFill>
                <a:srgbClr val="FF0000"/>
              </a:solidFill>
            </a:endParaRPr>
          </a:p>
          <a:p>
            <a:pPr defTabSz="947684">
              <a:defRPr/>
            </a:pPr>
            <a:r>
              <a:rPr lang="da-DK" b="1" dirty="0" smtClean="0">
                <a:solidFill>
                  <a:srgbClr val="FF0000"/>
                </a:solidFill>
              </a:rPr>
              <a:t>Børn i specialtilbud:</a:t>
            </a:r>
            <a:r>
              <a:rPr lang="da-DK" dirty="0" smtClean="0">
                <a:solidFill>
                  <a:srgbClr val="FF0000"/>
                </a:solidFill>
              </a:rPr>
              <a:t> ca. 3200 børn og unge, svarende til ca. 4 % af alle børn 0-18 år med bopæl i Aarhus Kommune med H-markering og/eller i specialtilbud (OBS: i første omgang lavet alene for </a:t>
            </a:r>
            <a:r>
              <a:rPr lang="da-DK" dirty="0" err="1" smtClean="0">
                <a:solidFill>
                  <a:srgbClr val="FF0000"/>
                </a:solidFill>
              </a:rPr>
              <a:t>MBU-tilbud</a:t>
            </a:r>
            <a:r>
              <a:rPr lang="da-DK" dirty="0" smtClean="0">
                <a:solidFill>
                  <a:srgbClr val="FF0000"/>
                </a:solidFill>
              </a:rPr>
              <a:t> pga. svage/manglende effektdata for børn i interne skoler i </a:t>
            </a:r>
            <a:r>
              <a:rPr lang="da-DK" dirty="0" err="1" smtClean="0">
                <a:solidFill>
                  <a:srgbClr val="FF0000"/>
                </a:solidFill>
              </a:rPr>
              <a:t>MSB-regi</a:t>
            </a:r>
            <a:r>
              <a:rPr lang="da-DK" dirty="0" smtClean="0">
                <a:solidFill>
                  <a:srgbClr val="FF0000"/>
                </a:solidFill>
              </a:rPr>
              <a:t>)</a:t>
            </a:r>
          </a:p>
          <a:p>
            <a:pPr defTabSz="947684">
              <a:defRPr/>
            </a:pPr>
            <a:endParaRPr lang="da-DK" dirty="0" smtClean="0">
              <a:solidFill>
                <a:srgbClr val="FF0000"/>
              </a:solidFill>
            </a:endParaRPr>
          </a:p>
          <a:p>
            <a:pPr defTabSz="947684">
              <a:defRPr/>
            </a:pPr>
            <a:r>
              <a:rPr lang="da-DK" b="1" dirty="0" smtClean="0">
                <a:solidFill>
                  <a:srgbClr val="FF0000"/>
                </a:solidFill>
              </a:rPr>
              <a:t>Børn med svag socioøkonomisk baggrund: </a:t>
            </a:r>
            <a:r>
              <a:rPr lang="da-DK" dirty="0" smtClean="0">
                <a:solidFill>
                  <a:srgbClr val="FF0000"/>
                </a:solidFill>
              </a:rPr>
              <a:t>Bemærk: Svag socioøkonomisk baggrund er her operationaliseret som børn, hvis forældre har grundskolen som højest gennemførte uddannelse (estimeret på baggrund af tal fra Danmarks Statistik) – svarende til ca. 6000 børn og unge 0-18 år.</a:t>
            </a:r>
          </a:p>
          <a:p>
            <a:pPr eaLnBrk="1" hangingPunct="1">
              <a:defRPr/>
            </a:pPr>
            <a:endParaRPr lang="da-DK" dirty="0" smtClean="0"/>
          </a:p>
        </p:txBody>
      </p:sp>
      <p:sp>
        <p:nvSpPr>
          <p:cNvPr id="4" name="Pladsholder til diasnummer 3"/>
          <p:cNvSpPr>
            <a:spLocks noGrp="1"/>
          </p:cNvSpPr>
          <p:nvPr>
            <p:ph type="sldNum" sz="quarter" idx="10"/>
          </p:nvPr>
        </p:nvSpPr>
        <p:spPr/>
        <p:txBody>
          <a:bodyPr/>
          <a:lstStyle/>
          <a:p>
            <a:fld id="{7EFADC70-07CD-4E4F-9D62-07DD0A969489}" type="slidenum">
              <a:rPr lang="da-DK" smtClean="0"/>
              <a:pPr/>
              <a:t>16</a:t>
            </a:fld>
            <a:endParaRPr lang="da-DK"/>
          </a:p>
        </p:txBody>
      </p:sp>
    </p:spTree>
    <p:extLst>
      <p:ext uri="{BB962C8B-B14F-4D97-AF65-F5344CB8AC3E}">
        <p14:creationId xmlns:p14="http://schemas.microsoft.com/office/powerpoint/2010/main" xmlns="" val="2115191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Pladsholder til diasbillede 1"/>
          <p:cNvSpPr>
            <a:spLocks noGrp="1" noRot="1" noChangeAspect="1" noTextEdit="1"/>
          </p:cNvSpPr>
          <p:nvPr>
            <p:ph type="sldImg"/>
          </p:nvPr>
        </p:nvSpPr>
        <p:spPr bwMode="auto">
          <a:noFill/>
          <a:ln>
            <a:solidFill>
              <a:srgbClr val="000000"/>
            </a:solidFill>
            <a:miter lim="800000"/>
            <a:headEnd/>
            <a:tailEnd/>
          </a:ln>
        </p:spPr>
      </p:sp>
      <p:sp>
        <p:nvSpPr>
          <p:cNvPr id="3" name="Pladsholder til noter 2"/>
          <p:cNvSpPr>
            <a:spLocks noGrp="1"/>
          </p:cNvSpPr>
          <p:nvPr>
            <p:ph type="body" idx="1"/>
          </p:nvPr>
        </p:nvSpPr>
        <p:spPr/>
        <p:txBody>
          <a:bodyPr>
            <a:normAutofit fontScale="92500"/>
          </a:bodyPr>
          <a:lstStyle/>
          <a:p>
            <a:pPr eaLnBrk="1" hangingPunct="1">
              <a:defRPr/>
            </a:pPr>
            <a:r>
              <a:rPr lang="da-DK" dirty="0" smtClean="0"/>
              <a:t>NP/EKH:</a:t>
            </a:r>
          </a:p>
          <a:p>
            <a:pPr eaLnBrk="1" hangingPunct="1">
              <a:defRPr/>
            </a:pPr>
            <a:r>
              <a:rPr lang="da-DK" dirty="0" smtClean="0"/>
              <a:t>… (fortsat fra foregående dias): Nationalt kalder man ikke eksplicit dette fokus for ’inklusion’… </a:t>
            </a:r>
          </a:p>
          <a:p>
            <a:pPr defTabSz="947684">
              <a:defRPr/>
            </a:pPr>
            <a:r>
              <a:rPr lang="da-DK" b="1" dirty="0" smtClean="0"/>
              <a:t>men i samme ånd som den nationale dagsorden har vi i Aarhus formuleret den fælles forståelse af, hvornår inklusion reelt lykkes, som I kan se her: at det handler meget mere om børnenes udbytte og udvikling, end om hvor vi ’opbevarer’ dem… </a:t>
            </a:r>
            <a:r>
              <a:rPr lang="da-DK" b="1" i="1" dirty="0" smtClean="0"/>
              <a:t>(HUSK at begge udvalg blev præsenteret for og bakkede op om denne forståelse af inklusion</a:t>
            </a:r>
            <a:r>
              <a:rPr lang="da-DK" b="1" i="1" baseline="0" dirty="0" smtClean="0"/>
              <a:t> ved sidste sommers temadrøftelser.</a:t>
            </a:r>
            <a:r>
              <a:rPr lang="da-DK" b="1" i="1" dirty="0" smtClean="0"/>
              <a:t>)</a:t>
            </a:r>
          </a:p>
          <a:p>
            <a:pPr eaLnBrk="1" hangingPunct="1">
              <a:defRPr/>
            </a:pPr>
            <a:endParaRPr lang="da-DK" dirty="0" smtClean="0"/>
          </a:p>
          <a:p>
            <a:pPr eaLnBrk="1" hangingPunct="1">
              <a:defRPr/>
            </a:pPr>
            <a:r>
              <a:rPr lang="da-DK" dirty="0" smtClean="0"/>
              <a:t>Denne forståelse har også nært afsæt i Aarhus</a:t>
            </a:r>
            <a:r>
              <a:rPr lang="da-DK" baseline="0" dirty="0" smtClean="0"/>
              <a:t> Kommunes børne- og ungepolitik og den vision for social inklusion, som Socialforvaltningen har taget afsæt i gennem de sidste mange år.</a:t>
            </a:r>
            <a:endParaRPr lang="da-DK" dirty="0" smtClean="0"/>
          </a:p>
          <a:p>
            <a:pPr eaLnBrk="1" hangingPunct="1">
              <a:defRPr/>
            </a:pPr>
            <a:endParaRPr lang="da-DK" dirty="0" smtClean="0"/>
          </a:p>
          <a:p>
            <a:pPr defTabSz="947684" fontAlgn="base">
              <a:spcBef>
                <a:spcPct val="30000"/>
              </a:spcBef>
              <a:spcAft>
                <a:spcPct val="0"/>
              </a:spcAft>
              <a:defRPr/>
            </a:pPr>
            <a:r>
              <a:rPr lang="da-DK" dirty="0" smtClean="0"/>
              <a:t>Dvs. </a:t>
            </a:r>
            <a:r>
              <a:rPr lang="da-DK" b="1" dirty="0" smtClean="0"/>
              <a:t>inklusion med fokus</a:t>
            </a:r>
            <a:r>
              <a:rPr lang="da-DK" b="1" baseline="0" dirty="0" smtClean="0"/>
              <a:t> på,</a:t>
            </a:r>
            <a:r>
              <a:rPr lang="da-DK" b="1" dirty="0" smtClean="0"/>
              <a:t> hvordan </a:t>
            </a:r>
            <a:r>
              <a:rPr lang="da-DK" b="1" i="1" dirty="0" smtClean="0"/>
              <a:t>alle børn</a:t>
            </a:r>
            <a:r>
              <a:rPr lang="da-DK" b="1" dirty="0" smtClean="0"/>
              <a:t> klarer sig</a:t>
            </a:r>
            <a:r>
              <a:rPr lang="da-DK" dirty="0" smtClean="0"/>
              <a:t> – hvor godt de trives, hvordan deres læring/faglige udvikling er, og</a:t>
            </a:r>
            <a:r>
              <a:rPr lang="da-DK" baseline="0" dirty="0" smtClean="0"/>
              <a:t> hvorvidt de reelt er en del af fællesskabet - </a:t>
            </a:r>
            <a:r>
              <a:rPr lang="da-DK" dirty="0" smtClean="0"/>
              <a:t>med særligt fokus på de grupper af børn, hvor</a:t>
            </a:r>
            <a:r>
              <a:rPr lang="da-DK" baseline="0" dirty="0" smtClean="0"/>
              <a:t> der er størst grund til bekymring</a:t>
            </a:r>
            <a:r>
              <a:rPr lang="da-DK" dirty="0" smtClean="0"/>
              <a:t>. </a:t>
            </a:r>
          </a:p>
          <a:p>
            <a:pPr eaLnBrk="1" hangingPunct="1">
              <a:defRPr/>
            </a:pPr>
            <a:endParaRPr lang="da-DK" dirty="0" smtClean="0"/>
          </a:p>
          <a:p>
            <a:pPr eaLnBrk="1" hangingPunct="1">
              <a:defRPr/>
            </a:pPr>
            <a:r>
              <a:rPr lang="da-DK" b="1" dirty="0" smtClean="0"/>
              <a:t>Og:</a:t>
            </a:r>
            <a:r>
              <a:rPr lang="da-DK" b="1" baseline="0" dirty="0" smtClean="0"/>
              <a:t> det børe både være inkluderende at være i et alment tilbud </a:t>
            </a:r>
            <a:r>
              <a:rPr lang="da-DK" b="1" i="1" baseline="0" dirty="0" smtClean="0"/>
              <a:t>og </a:t>
            </a:r>
            <a:r>
              <a:rPr lang="da-DK" b="1" baseline="0" dirty="0" smtClean="0"/>
              <a:t>i et specialtilbud.</a:t>
            </a:r>
            <a:r>
              <a:rPr lang="da-DK" baseline="0" dirty="0" smtClean="0"/>
              <a:t> Uanset, hvor børnene befinder sig, har de brug for at være en del af et stærkt fællesskab, trives og udvikle sig fagligt, hvis de skal have gode chancer for et godt liv.</a:t>
            </a:r>
            <a:endParaRPr lang="da-DK" dirty="0" smtClean="0"/>
          </a:p>
        </p:txBody>
      </p:sp>
      <p:sp>
        <p:nvSpPr>
          <p:cNvPr id="27652" name="Pladsholder til dias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22B0CEB-4D28-40C5-94AB-89921BFB2001}" type="slidenum">
              <a:rPr lang="da-DK" smtClean="0"/>
              <a:pPr/>
              <a:t>17</a:t>
            </a:fld>
            <a:endParaRPr lang="da-DK" smtClean="0"/>
          </a:p>
        </p:txBody>
      </p:sp>
    </p:spTree>
    <p:extLst>
      <p:ext uri="{BB962C8B-B14F-4D97-AF65-F5344CB8AC3E}">
        <p14:creationId xmlns:p14="http://schemas.microsoft.com/office/powerpoint/2010/main" xmlns="" val="22757503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charset="0"/>
              <a:buNone/>
              <a:tabLst/>
              <a:defRPr/>
            </a:pPr>
            <a:r>
              <a:rPr lang="da-DK" dirty="0" smtClean="0"/>
              <a:t>Der er ingen krav om, at vi i kommunerne eller fra statens side systematisk følger op på effekten.</a:t>
            </a:r>
            <a:r>
              <a:rPr lang="da-DK" baseline="0" dirty="0" smtClean="0"/>
              <a:t> </a:t>
            </a:r>
          </a:p>
          <a:p>
            <a:pPr marL="0" marR="0" lvl="0" indent="0" algn="l" defTabSz="914400" rtl="0" eaLnBrk="1" fontAlgn="auto" latinLnBrk="0" hangingPunct="1">
              <a:lnSpc>
                <a:spcPct val="100000"/>
              </a:lnSpc>
              <a:spcBef>
                <a:spcPts val="0"/>
              </a:spcBef>
              <a:spcAft>
                <a:spcPts val="0"/>
              </a:spcAft>
              <a:buClrTx/>
              <a:buSzTx/>
              <a:buFont typeface="Arial" charset="0"/>
              <a:buNone/>
              <a:tabLst/>
              <a:defRPr/>
            </a:pPr>
            <a:endParaRPr lang="da-DK" dirty="0" smtClean="0"/>
          </a:p>
          <a:p>
            <a:pPr marL="0" marR="0" lvl="0" indent="0" algn="l" defTabSz="914400" rtl="0" eaLnBrk="1" fontAlgn="auto" latinLnBrk="0" hangingPunct="1">
              <a:lnSpc>
                <a:spcPct val="100000"/>
              </a:lnSpc>
              <a:spcBef>
                <a:spcPts val="0"/>
              </a:spcBef>
              <a:spcAft>
                <a:spcPts val="0"/>
              </a:spcAft>
              <a:buClrTx/>
              <a:buSzTx/>
              <a:buFont typeface="Arial" charset="0"/>
              <a:buNone/>
              <a:tabLst/>
              <a:defRPr/>
            </a:pPr>
            <a:r>
              <a:rPr lang="da-DK" dirty="0" smtClean="0"/>
              <a:t>Mens vi ret detaljeret ved, hvad vi har begået af sagsbehandlingsfejl, så ved vi paradoksalt nok ikke ret meget om, om vi har hjulpet vores udsatte børn og unge til et bedre liv. Vi ved at mangelfuld sagsbehandling i enkelte sager har fået katastrofale følger (fx for børn der er blevet misbrugte. </a:t>
            </a:r>
            <a:r>
              <a:rPr lang="da-DK" baseline="0" dirty="0" smtClean="0"/>
              <a:t> </a:t>
            </a:r>
            <a:endParaRPr lang="da-DK" dirty="0" smtClean="0"/>
          </a:p>
          <a:p>
            <a:pPr lvl="0">
              <a:buFont typeface="Arial" charset="0"/>
              <a:buNone/>
            </a:pPr>
            <a:endParaRPr lang="da-DK" dirty="0" smtClean="0"/>
          </a:p>
          <a:p>
            <a:pPr lvl="0">
              <a:buFont typeface="Arial" charset="0"/>
              <a:buNone/>
            </a:pPr>
            <a:r>
              <a:rPr lang="da-DK" baseline="0" dirty="0" smtClean="0"/>
              <a:t>Studier fra 2003-2009 viser, de anbragte børn klarer sig dårligere i forhold til beskæftigelse, indtægt, uddannelse, socialhjælp, kriminalitet,  teenageforældreskab, for tidlig død, psykiske forstyrrelser og risiko for selvmordsforsøg. Studierne peger samlet på, at virkningerne af de anbringelsesforanstaltninger, der tilbydes ikke kompenserer børnene i tilstrækkelig grad for deres problemer. </a:t>
            </a:r>
            <a:endParaRPr lang="da-DK" dirty="0" smtClean="0"/>
          </a:p>
          <a:p>
            <a:pPr lvl="0">
              <a:buFont typeface="Arial" charset="0"/>
              <a:buNone/>
            </a:pPr>
            <a:endParaRPr lang="da-DK" dirty="0" smtClean="0"/>
          </a:p>
          <a:p>
            <a:r>
              <a:rPr lang="da-DK" b="0" baseline="0" dirty="0" smtClean="0"/>
              <a:t>Data fra </a:t>
            </a:r>
            <a:r>
              <a:rPr lang="da-DK" b="0" baseline="0" dirty="0" err="1" smtClean="0"/>
              <a:t>SFI’s</a:t>
            </a:r>
            <a:r>
              <a:rPr lang="da-DK" b="0" baseline="0" dirty="0" smtClean="0"/>
              <a:t> forløbsundersøgelse af børn født i 1995 konkluderer blandt andet, at en større andel af de børn, som havde vanskeligheder som 3-årige, også havde adfærdsmæssige problemer som 11- årige, sammenlignet med børn, der ikke oplevede vanskeligheder i 3-års alderen – konklusionen er livsduelighed grundlægges tidligt i livet, hvorfor den tidlige indsats er helt afgørende. </a:t>
            </a:r>
          </a:p>
          <a:p>
            <a:endParaRPr lang="da-DK" b="0" baseline="0" dirty="0" smtClean="0"/>
          </a:p>
          <a:p>
            <a:r>
              <a:rPr lang="da-DK" b="0" baseline="0" dirty="0" smtClean="0"/>
              <a:t>Uddannelse er den vigtigste beskyttelsesfaktor. I dag lykkes vi ikke hermed. Alt for mange anbragte børn får ikke en folkeskoleeksamen. </a:t>
            </a:r>
          </a:p>
          <a:p>
            <a:endParaRPr lang="da-DK" b="0" baseline="0" dirty="0" smtClean="0"/>
          </a:p>
          <a:p>
            <a:endParaRPr lang="da-DK" dirty="0"/>
          </a:p>
        </p:txBody>
      </p:sp>
      <p:sp>
        <p:nvSpPr>
          <p:cNvPr id="4" name="Pladsholder til slidenummer 3"/>
          <p:cNvSpPr>
            <a:spLocks noGrp="1"/>
          </p:cNvSpPr>
          <p:nvPr>
            <p:ph type="sldNum" sz="quarter" idx="10"/>
          </p:nvPr>
        </p:nvSpPr>
        <p:spPr/>
        <p:txBody>
          <a:bodyPr/>
          <a:lstStyle/>
          <a:p>
            <a:fld id="{49752AE9-79E4-461B-8C41-0341EC896F31}" type="slidenum">
              <a:rPr lang="da-DK" smtClean="0"/>
              <a:pPr/>
              <a:t>18</a:t>
            </a:fld>
            <a:endParaRPr lang="da-DK"/>
          </a:p>
        </p:txBody>
      </p:sp>
    </p:spTree>
    <p:extLst>
      <p:ext uri="{BB962C8B-B14F-4D97-AF65-F5344CB8AC3E}">
        <p14:creationId xmlns:p14="http://schemas.microsoft.com/office/powerpoint/2010/main" xmlns="" val="11290532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baseline="0" dirty="0" smtClean="0"/>
              <a:t>Man kan ikke styre faglighed med procesregler og det er vigtigt at medarbejdernes faglighed i højere grad bringes i spil og er bærende for den indsats, der gennemgøres. </a:t>
            </a:r>
          </a:p>
          <a:p>
            <a:endParaRPr lang="da-DK" baseline="0" dirty="0" smtClean="0"/>
          </a:p>
          <a:p>
            <a:r>
              <a:rPr lang="da-DK" baseline="0" dirty="0" smtClean="0"/>
              <a:t>Der er derfor behov for en regelforenkling med fokus på omfanget af proces-og dokumentationskrav i lovgivningen. </a:t>
            </a:r>
            <a:r>
              <a:rPr lang="da-DK" b="1" u="none" baseline="0" dirty="0" smtClean="0"/>
              <a:t>Hver især har de nok en berettigelse, men tilsammen kommer de til at stjæle al opmærksomheden. </a:t>
            </a:r>
          </a:p>
          <a:p>
            <a:endParaRPr lang="da-DK" u="sng"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da-DK" dirty="0" smtClean="0"/>
              <a:t>Mangel på sikker viden – er øget processtyring effektfuld i forhold til skabe gode livsbetingelser for børn og unge?</a:t>
            </a:r>
          </a:p>
          <a:p>
            <a:endParaRPr lang="da-DK" dirty="0" smtClean="0"/>
          </a:p>
          <a:p>
            <a:r>
              <a:rPr lang="da-DK" dirty="0" smtClean="0"/>
              <a:t>Det</a:t>
            </a:r>
            <a:r>
              <a:rPr lang="da-DK" baseline="0" dirty="0" smtClean="0"/>
              <a:t> er ikke tilstrækkeligt undersøgt, om en stigning af procesregler fremmer kvaliteten af sagsbehandlingen. </a:t>
            </a:r>
          </a:p>
          <a:p>
            <a:endParaRPr lang="da-DK" baseline="0" dirty="0" smtClean="0"/>
          </a:p>
          <a:p>
            <a:r>
              <a:rPr lang="da-DK" baseline="0" dirty="0" smtClean="0"/>
              <a:t>Dog er det vigtig med væsentlige procedurer som sikre at borgeren er aktivt medinddraget i egen proces. </a:t>
            </a:r>
            <a:endParaRPr lang="da-DK" dirty="0" smtClean="0"/>
          </a:p>
          <a:p>
            <a:endParaRPr lang="da-DK" dirty="0" smtClean="0"/>
          </a:p>
          <a:p>
            <a:endParaRPr lang="da-DK" baseline="0" dirty="0" smtClean="0"/>
          </a:p>
          <a:p>
            <a:endParaRPr lang="da-DK" dirty="0" smtClean="0"/>
          </a:p>
          <a:p>
            <a:endParaRPr lang="da-DK" dirty="0"/>
          </a:p>
        </p:txBody>
      </p:sp>
      <p:sp>
        <p:nvSpPr>
          <p:cNvPr id="4" name="Pladsholder til slidenummer 3"/>
          <p:cNvSpPr>
            <a:spLocks noGrp="1"/>
          </p:cNvSpPr>
          <p:nvPr>
            <p:ph type="sldNum" sz="quarter" idx="10"/>
          </p:nvPr>
        </p:nvSpPr>
        <p:spPr/>
        <p:txBody>
          <a:bodyPr/>
          <a:lstStyle/>
          <a:p>
            <a:fld id="{49752AE9-79E4-461B-8C41-0341EC896F31}" type="slidenum">
              <a:rPr lang="da-DK" smtClean="0"/>
              <a:pPr/>
              <a:t>19</a:t>
            </a:fld>
            <a:endParaRPr lang="da-DK"/>
          </a:p>
        </p:txBody>
      </p:sp>
    </p:spTree>
    <p:extLst>
      <p:ext uri="{BB962C8B-B14F-4D97-AF65-F5344CB8AC3E}">
        <p14:creationId xmlns:p14="http://schemas.microsoft.com/office/powerpoint/2010/main" xmlns="" val="3219284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a-DK" dirty="0" smtClean="0"/>
              <a:t>Der </a:t>
            </a:r>
            <a:r>
              <a:rPr lang="da-DK" b="1" dirty="0" smtClean="0"/>
              <a:t>skal</a:t>
            </a:r>
            <a:r>
              <a:rPr lang="da-DK" dirty="0" smtClean="0"/>
              <a:t> hankes op i sagsbehandlingen – vi skal være bedre til at være skarpe</a:t>
            </a:r>
            <a:r>
              <a:rPr lang="da-DK" baseline="0" dirty="0" smtClean="0"/>
              <a:t> når det gælder og sikre gode overgange.</a:t>
            </a:r>
            <a:endParaRPr lang="da-DK"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da-DK"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da-DK" dirty="0" smtClean="0"/>
              <a:t>Proceskrav</a:t>
            </a:r>
            <a:r>
              <a:rPr lang="da-DK" baseline="0" dirty="0" smtClean="0"/>
              <a:t> må ikke være en hindring. Alle proceskrav har ikke samme tydning for barnets udvikling og trivsel – der er behov for at få ryddet op så vi kan koncentrerer os om det vigtigste.  </a:t>
            </a:r>
          </a:p>
          <a:p>
            <a:pPr marL="0" marR="0" indent="0" algn="l" defTabSz="914400" rtl="0" eaLnBrk="1" fontAlgn="auto" latinLnBrk="0" hangingPunct="1">
              <a:lnSpc>
                <a:spcPct val="100000"/>
              </a:lnSpc>
              <a:spcBef>
                <a:spcPts val="0"/>
              </a:spcBef>
              <a:spcAft>
                <a:spcPts val="0"/>
              </a:spcAft>
              <a:buClrTx/>
              <a:buSzTx/>
              <a:buFontTx/>
              <a:buNone/>
              <a:tabLst/>
              <a:defRPr/>
            </a:pPr>
            <a:endParaRPr lang="da-DK" dirty="0" smtClean="0"/>
          </a:p>
          <a:p>
            <a:r>
              <a:rPr lang="da-DK" baseline="0" dirty="0" smtClean="0"/>
              <a:t>Løbende undersøgelser har vist, at socialrådgiverne bruger en meget stor del af deres tid på administration frem for den direkte kontakt med dem som vi er til for at hjælpe - barnet/den unge og deres forældre. Denne skævridning er vi nødt til at italesætte og i gangsætte en forandringsproces med større fokus på helhedsorienterede, tværgående betragtninger som udgangspunkt for indsatsen og understøtte barnet og den unge i styrkelse af egen livsmestring.   </a:t>
            </a:r>
          </a:p>
          <a:p>
            <a:endParaRPr lang="da-DK"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da-DK" baseline="0" dirty="0" smtClean="0"/>
              <a:t>Den direkte kontakt og kendskab til helt afgørende i forhold at sikre inddragelse og understøtte at barnet, den unge i styrkelse af egen livsmestring.</a:t>
            </a:r>
            <a:r>
              <a:rPr lang="da-DK" dirty="0" smtClean="0"/>
              <a:t> Stien skal være tilstrækkelig bred til at borgerne og netværket kommer i fokus og selv får lov til ‘at træde stien til’.</a:t>
            </a:r>
          </a:p>
          <a:p>
            <a:endParaRPr lang="da-DK" baseline="0" dirty="0" smtClean="0"/>
          </a:p>
          <a:p>
            <a:endParaRPr lang="da-DK" dirty="0"/>
          </a:p>
        </p:txBody>
      </p:sp>
      <p:sp>
        <p:nvSpPr>
          <p:cNvPr id="4" name="Pladsholder til slidenummer 3"/>
          <p:cNvSpPr>
            <a:spLocks noGrp="1"/>
          </p:cNvSpPr>
          <p:nvPr>
            <p:ph type="sldNum" sz="quarter" idx="10"/>
          </p:nvPr>
        </p:nvSpPr>
        <p:spPr/>
        <p:txBody>
          <a:bodyPr/>
          <a:lstStyle/>
          <a:p>
            <a:fld id="{49752AE9-79E4-461B-8C41-0341EC896F31}" type="slidenum">
              <a:rPr lang="da-DK" smtClean="0"/>
              <a:pPr/>
              <a:t>20</a:t>
            </a:fld>
            <a:endParaRPr lang="da-DK"/>
          </a:p>
        </p:txBody>
      </p:sp>
    </p:spTree>
    <p:extLst>
      <p:ext uri="{BB962C8B-B14F-4D97-AF65-F5344CB8AC3E}">
        <p14:creationId xmlns:p14="http://schemas.microsoft.com/office/powerpoint/2010/main" xmlns="" val="14693253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marL="0" indent="0">
              <a:buNone/>
            </a:pPr>
            <a:r>
              <a:rPr lang="da-DK" dirty="0" smtClean="0"/>
              <a:t>Anbringelsesreformen kom som en</a:t>
            </a:r>
            <a:r>
              <a:rPr lang="da-DK" baseline="0" dirty="0" smtClean="0"/>
              <a:t> reaktion på at sagsbehandlingen i anbringelsessagerne var mangelfuld og udsatte børns livsmuligheder væsentlige forskellige fra andre bedre stillede børns muligheder. </a:t>
            </a:r>
          </a:p>
          <a:p>
            <a:pPr marL="0" indent="0">
              <a:buNone/>
            </a:pPr>
            <a:endParaRPr lang="da-DK"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da-DK" sz="1200" kern="1200" dirty="0" smtClean="0">
                <a:solidFill>
                  <a:schemeClr val="tx1"/>
                </a:solidFill>
                <a:effectLst/>
                <a:latin typeface="+mn-lt"/>
                <a:ea typeface="+mn-ea"/>
                <a:cs typeface="+mn-cs"/>
              </a:rPr>
              <a:t>Anbringelsesreformen havde fokus på at styrke det faglige grundlag for at vurdere, hvordan børnene, de unge og deres familier bedst kunne hjælpes. Barnets Reform fra</a:t>
            </a:r>
            <a:r>
              <a:rPr lang="da-DK" sz="1200" kern="1200" baseline="0" dirty="0" smtClean="0">
                <a:solidFill>
                  <a:schemeClr val="tx1"/>
                </a:solidFill>
                <a:effectLst/>
                <a:latin typeface="+mn-lt"/>
                <a:ea typeface="+mn-ea"/>
                <a:cs typeface="+mn-cs"/>
              </a:rPr>
              <a:t> 2011</a:t>
            </a:r>
            <a:r>
              <a:rPr lang="da-DK" sz="1200" kern="1200" dirty="0" smtClean="0">
                <a:solidFill>
                  <a:schemeClr val="tx1"/>
                </a:solidFill>
                <a:effectLst/>
                <a:latin typeface="+mn-lt"/>
                <a:ea typeface="+mn-ea"/>
                <a:cs typeface="+mn-cs"/>
              </a:rPr>
              <a:t> supplerede dette ved sit fokus på at sikre, at den indsats, der tilbydes, er den bedst mulige. </a:t>
            </a:r>
          </a:p>
          <a:p>
            <a:pPr marL="0" indent="0">
              <a:buNone/>
            </a:pPr>
            <a:endParaRPr lang="da-DK" dirty="0" smtClean="0"/>
          </a:p>
          <a:p>
            <a:pPr marL="0" indent="0">
              <a:buNone/>
            </a:pPr>
            <a:r>
              <a:rPr lang="da-DK" dirty="0" smtClean="0"/>
              <a:t>Et af grundelementer</a:t>
            </a:r>
            <a:r>
              <a:rPr lang="da-DK" baseline="0" dirty="0" smtClean="0"/>
              <a:t> i Barnets Reform 2011 er at styrke børn og unges rettigheder. Dette gennem</a:t>
            </a:r>
          </a:p>
          <a:p>
            <a:pPr marL="0" indent="0">
              <a:buNone/>
            </a:pPr>
            <a:r>
              <a:rPr lang="da-DK" baseline="0" dirty="0" smtClean="0"/>
              <a:t>-   retten til at blive inddraget i sagsbehandlingen</a:t>
            </a:r>
          </a:p>
          <a:p>
            <a:pPr marL="171450" indent="-171450">
              <a:buFontTx/>
              <a:buChar char="-"/>
            </a:pPr>
            <a:r>
              <a:rPr lang="da-DK" baseline="0" dirty="0" smtClean="0"/>
              <a:t>retten til at blive hørt i forbindelse med afgørelser</a:t>
            </a:r>
          </a:p>
          <a:p>
            <a:pPr marL="171450" indent="-171450">
              <a:buFontTx/>
              <a:buChar char="-"/>
            </a:pPr>
            <a:r>
              <a:rPr lang="da-DK" baseline="0" dirty="0" smtClean="0"/>
              <a:t>Retten til samvær med familie og netværk</a:t>
            </a:r>
          </a:p>
          <a:p>
            <a:pPr marL="171450" indent="-171450">
              <a:buFontTx/>
              <a:buChar char="-"/>
            </a:pPr>
            <a:r>
              <a:rPr lang="da-DK" baseline="0" dirty="0" smtClean="0"/>
              <a:t>Retten til at have en besidder med til møder med forvaltningen</a:t>
            </a:r>
          </a:p>
          <a:p>
            <a:pPr marL="171450" indent="-171450">
              <a:buFontTx/>
              <a:buChar char="-"/>
            </a:pPr>
            <a:r>
              <a:rPr lang="da-DK" baseline="0" dirty="0" smtClean="0"/>
              <a:t>Mulighed for at klage over afgørelser truffet af kommune</a:t>
            </a:r>
          </a:p>
          <a:p>
            <a:pPr marL="171450" indent="-171450">
              <a:buFontTx/>
              <a:buChar char="-"/>
            </a:pPr>
            <a:endParaRPr lang="da-DK" baseline="0" dirty="0" smtClean="0"/>
          </a:p>
          <a:p>
            <a:pPr marL="0" indent="0">
              <a:buNone/>
            </a:pPr>
            <a:r>
              <a:rPr lang="da-DK" baseline="0" dirty="0" smtClean="0"/>
              <a:t>Fokus rettes nu mod barnet og barnets behov/ret til en god barndom, fremfor fokus på hvad forældrene har behov for.  Barnet er kommet i centrum. </a:t>
            </a:r>
            <a:endParaRPr lang="da-DK" dirty="0" smtClean="0"/>
          </a:p>
          <a:p>
            <a:endParaRPr lang="da-DK" dirty="0"/>
          </a:p>
        </p:txBody>
      </p:sp>
      <p:sp>
        <p:nvSpPr>
          <p:cNvPr id="4" name="Pladsholder til slidenummer 3"/>
          <p:cNvSpPr>
            <a:spLocks noGrp="1"/>
          </p:cNvSpPr>
          <p:nvPr>
            <p:ph type="sldNum" sz="quarter" idx="10"/>
          </p:nvPr>
        </p:nvSpPr>
        <p:spPr/>
        <p:txBody>
          <a:bodyPr/>
          <a:lstStyle/>
          <a:p>
            <a:fld id="{49752AE9-79E4-461B-8C41-0341EC896F31}" type="slidenum">
              <a:rPr lang="da-DK" smtClean="0"/>
              <a:pPr/>
              <a:t>3</a:t>
            </a:fld>
            <a:endParaRPr lang="da-DK"/>
          </a:p>
        </p:txBody>
      </p:sp>
    </p:spTree>
    <p:extLst>
      <p:ext uri="{BB962C8B-B14F-4D97-AF65-F5344CB8AC3E}">
        <p14:creationId xmlns:p14="http://schemas.microsoft.com/office/powerpoint/2010/main" xmlns="" val="4144195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marL="0" indent="0">
              <a:buNone/>
            </a:pPr>
            <a:r>
              <a:rPr lang="da-DK" dirty="0" smtClean="0"/>
              <a:t>Anbringelsesreformen kom som en</a:t>
            </a:r>
            <a:r>
              <a:rPr lang="da-DK" baseline="0" dirty="0" smtClean="0"/>
              <a:t> reaktion på at sagsbehandlingen i anbringelsessagerne var mangelfuld og udsatte børns livsmuligheder væsentlige forskellige fra andre bedre stillede børns muligheder. </a:t>
            </a:r>
          </a:p>
          <a:p>
            <a:pPr marL="0" indent="0">
              <a:buNone/>
            </a:pPr>
            <a:endParaRPr lang="da-DK"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da-DK" sz="1200" kern="1200" dirty="0" smtClean="0">
                <a:solidFill>
                  <a:schemeClr val="tx1"/>
                </a:solidFill>
                <a:effectLst/>
                <a:latin typeface="+mn-lt"/>
                <a:ea typeface="+mn-ea"/>
                <a:cs typeface="+mn-cs"/>
              </a:rPr>
              <a:t>Anbringelsesreformen havde fokus på at styrke det faglige grundlag for at vurdere, hvordan børnene, de unge og deres familier bedst kunne hjælpes. Barnets Reform fra</a:t>
            </a:r>
            <a:r>
              <a:rPr lang="da-DK" sz="1200" kern="1200" baseline="0" dirty="0" smtClean="0">
                <a:solidFill>
                  <a:schemeClr val="tx1"/>
                </a:solidFill>
                <a:effectLst/>
                <a:latin typeface="+mn-lt"/>
                <a:ea typeface="+mn-ea"/>
                <a:cs typeface="+mn-cs"/>
              </a:rPr>
              <a:t> 2011</a:t>
            </a:r>
            <a:r>
              <a:rPr lang="da-DK" sz="1200" kern="1200" dirty="0" smtClean="0">
                <a:solidFill>
                  <a:schemeClr val="tx1"/>
                </a:solidFill>
                <a:effectLst/>
                <a:latin typeface="+mn-lt"/>
                <a:ea typeface="+mn-ea"/>
                <a:cs typeface="+mn-cs"/>
              </a:rPr>
              <a:t> supplerede dette ved sit fokus på at sikre, at den indsats, der tilbydes, er den bedst mulige. </a:t>
            </a:r>
          </a:p>
          <a:p>
            <a:pPr marL="0" indent="0">
              <a:buNone/>
            </a:pPr>
            <a:endParaRPr lang="da-DK" dirty="0" smtClean="0"/>
          </a:p>
          <a:p>
            <a:pPr marL="0" indent="0">
              <a:buNone/>
            </a:pPr>
            <a:r>
              <a:rPr lang="da-DK" dirty="0" smtClean="0"/>
              <a:t>Et af grundelementer</a:t>
            </a:r>
            <a:r>
              <a:rPr lang="da-DK" baseline="0" dirty="0" smtClean="0"/>
              <a:t> i Barnets Reform 2011 er at styrke børn og unges rettigheder. Dette gennem</a:t>
            </a:r>
          </a:p>
          <a:p>
            <a:pPr marL="0" indent="0">
              <a:buNone/>
            </a:pPr>
            <a:r>
              <a:rPr lang="da-DK" baseline="0" dirty="0" smtClean="0"/>
              <a:t>-   retten til at blive inddraget i sagsbehandlingen</a:t>
            </a:r>
          </a:p>
          <a:p>
            <a:pPr marL="171450" indent="-171450">
              <a:buFontTx/>
              <a:buChar char="-"/>
            </a:pPr>
            <a:r>
              <a:rPr lang="da-DK" baseline="0" dirty="0" smtClean="0"/>
              <a:t>retten til at blive hørt i forbindelse med afgørelser</a:t>
            </a:r>
          </a:p>
          <a:p>
            <a:pPr marL="171450" indent="-171450">
              <a:buFontTx/>
              <a:buChar char="-"/>
            </a:pPr>
            <a:r>
              <a:rPr lang="da-DK" baseline="0" dirty="0" smtClean="0"/>
              <a:t>Retten til samvær med familie og netværk</a:t>
            </a:r>
          </a:p>
          <a:p>
            <a:pPr marL="171450" indent="-171450">
              <a:buFontTx/>
              <a:buChar char="-"/>
            </a:pPr>
            <a:r>
              <a:rPr lang="da-DK" baseline="0" dirty="0" smtClean="0"/>
              <a:t>Retten til at have en besidder med til møder med forvaltningen</a:t>
            </a:r>
          </a:p>
          <a:p>
            <a:pPr marL="171450" indent="-171450">
              <a:buFontTx/>
              <a:buChar char="-"/>
            </a:pPr>
            <a:r>
              <a:rPr lang="da-DK" baseline="0" dirty="0" smtClean="0"/>
              <a:t>Mulighed for at klage over afgørelser truffet af kommune</a:t>
            </a:r>
          </a:p>
          <a:p>
            <a:pPr marL="171450" indent="-171450">
              <a:buFontTx/>
              <a:buChar char="-"/>
            </a:pPr>
            <a:endParaRPr lang="da-DK" baseline="0" dirty="0" smtClean="0"/>
          </a:p>
          <a:p>
            <a:pPr marL="0" indent="0">
              <a:buNone/>
            </a:pPr>
            <a:r>
              <a:rPr lang="da-DK" baseline="0" dirty="0" smtClean="0"/>
              <a:t>Fokus rettes nu mod barnet og barnets behov/ret til en god barndom, fremfor fokus på hvad forældrene har behov for.  Barnet er kommet i centrum. </a:t>
            </a:r>
            <a:endParaRPr lang="da-DK" dirty="0" smtClean="0"/>
          </a:p>
          <a:p>
            <a:endParaRPr lang="da-DK" dirty="0"/>
          </a:p>
        </p:txBody>
      </p:sp>
      <p:sp>
        <p:nvSpPr>
          <p:cNvPr id="4" name="Pladsholder til slidenummer 3"/>
          <p:cNvSpPr>
            <a:spLocks noGrp="1"/>
          </p:cNvSpPr>
          <p:nvPr>
            <p:ph type="sldNum" sz="quarter" idx="10"/>
          </p:nvPr>
        </p:nvSpPr>
        <p:spPr/>
        <p:txBody>
          <a:bodyPr/>
          <a:lstStyle/>
          <a:p>
            <a:fld id="{49752AE9-79E4-461B-8C41-0341EC896F31}" type="slidenum">
              <a:rPr lang="da-DK" smtClean="0"/>
              <a:pPr/>
              <a:t>4</a:t>
            </a:fld>
            <a:endParaRPr lang="da-DK"/>
          </a:p>
        </p:txBody>
      </p:sp>
    </p:spTree>
    <p:extLst>
      <p:ext uri="{BB962C8B-B14F-4D97-AF65-F5344CB8AC3E}">
        <p14:creationId xmlns:p14="http://schemas.microsoft.com/office/powerpoint/2010/main" xmlns="" val="35477400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marL="171450" indent="-171450">
              <a:buFont typeface="Arial" panose="020B0604020202020204" pitchFamily="34" charset="0"/>
              <a:buChar char="•"/>
            </a:pPr>
            <a:r>
              <a:rPr lang="da-DK" baseline="0" dirty="0" smtClean="0"/>
              <a:t>Kompetencer og færdigheder grundlægges og udvikles i barnets tidlige år. Det er afgørende, at der sættes tidligt og rigtigt ind.  Således at barnet vokser op i et miljø, der understøtter deres muligheder for at trives på lige fod med andre – såvel i barndommen som i  voksenlivet. </a:t>
            </a:r>
          </a:p>
          <a:p>
            <a:endParaRPr lang="da-DK" baseline="0" dirty="0" smtClean="0"/>
          </a:p>
          <a:p>
            <a:pPr marL="171450" indent="-171450">
              <a:buFont typeface="Arial" panose="020B0604020202020204" pitchFamily="34" charset="0"/>
              <a:buChar char="•"/>
            </a:pPr>
            <a:r>
              <a:rPr lang="da-DK" baseline="0" dirty="0" smtClean="0"/>
              <a:t>Dobbelt retssikkerhedskrav - Der er ikke nødvendigvis sammenfaldende interesser for barnet og for forældrene. Dette er med til at øge kompleksiteten og stiller krav til rådgivernes evne til at kunne navigere og fokusere på barnets perspektiv.</a:t>
            </a:r>
          </a:p>
          <a:p>
            <a:pPr marL="171450" indent="-171450">
              <a:buFont typeface="Arial" panose="020B0604020202020204" pitchFamily="34" charset="0"/>
              <a:buChar char="•"/>
            </a:pPr>
            <a:endParaRPr lang="da-DK" baseline="0" dirty="0" smtClean="0"/>
          </a:p>
          <a:p>
            <a:pPr marL="171450" indent="-171450">
              <a:buFont typeface="Arial" panose="020B0604020202020204" pitchFamily="34" charset="0"/>
              <a:buChar char="•"/>
            </a:pPr>
            <a:r>
              <a:rPr lang="da-DK" baseline="0" dirty="0" smtClean="0"/>
              <a:t>Den magtfulde vurdering - Muligheden for tvang skærper fokus på retssikkerhed i processen, herunder regler for inddragelse af såvel børn og forældre.  </a:t>
            </a:r>
          </a:p>
          <a:p>
            <a:endParaRPr lang="da-DK" dirty="0"/>
          </a:p>
        </p:txBody>
      </p:sp>
      <p:sp>
        <p:nvSpPr>
          <p:cNvPr id="4" name="Pladsholder til slidenummer 3"/>
          <p:cNvSpPr>
            <a:spLocks noGrp="1"/>
          </p:cNvSpPr>
          <p:nvPr>
            <p:ph type="sldNum" sz="quarter" idx="10"/>
          </p:nvPr>
        </p:nvSpPr>
        <p:spPr/>
        <p:txBody>
          <a:bodyPr/>
          <a:lstStyle/>
          <a:p>
            <a:fld id="{49752AE9-79E4-461B-8C41-0341EC896F31}" type="slidenum">
              <a:rPr lang="da-DK" smtClean="0"/>
              <a:pPr/>
              <a:t>5</a:t>
            </a:fld>
            <a:endParaRPr lang="da-DK"/>
          </a:p>
        </p:txBody>
      </p:sp>
    </p:spTree>
    <p:extLst>
      <p:ext uri="{BB962C8B-B14F-4D97-AF65-F5344CB8AC3E}">
        <p14:creationId xmlns:p14="http://schemas.microsoft.com/office/powerpoint/2010/main" xmlns="" val="6562099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sz="1200" baseline="0" dirty="0" smtClean="0"/>
              <a:t>Der er ikke sket en forbedring i muligheden for at </a:t>
            </a:r>
            <a:r>
              <a:rPr lang="da-DK" sz="1200" b="1" baseline="0" dirty="0" smtClean="0"/>
              <a:t>”kende sin ret” </a:t>
            </a:r>
            <a:r>
              <a:rPr lang="da-DK" sz="1200" baseline="0" dirty="0" smtClean="0"/>
              <a:t>i relation til de materielle lovregler. Den større lovmængde og forsøget på mere retssikkerhed er primært sket i form af processuelle regler.  </a:t>
            </a:r>
          </a:p>
          <a:p>
            <a:endParaRPr lang="da-DK" sz="1200" baseline="0" dirty="0" smtClean="0"/>
          </a:p>
          <a:p>
            <a:r>
              <a:rPr lang="da-DK" baseline="0" dirty="0" smtClean="0"/>
              <a:t>Ny lovgivning er ofte begrundet med at kommunerne ikke har ”gjort deres arbejde ordentligt”, og ikke sjældent på baggrund af enkeltsager. </a:t>
            </a:r>
          </a:p>
          <a:p>
            <a:endParaRPr lang="da-DK" baseline="0" dirty="0" smtClean="0"/>
          </a:p>
          <a:p>
            <a:r>
              <a:rPr lang="da-DK" baseline="0" dirty="0" smtClean="0"/>
              <a:t>Denne nye lovgivning, har så skullet rette op herpå og signalet fra lovgiver til befolkningen har været, at når nu kommunerne ikke af sig selv har kunnet finde ud af det, må lovgiver jo så tilvejebringe en lovgivning der ”tvinger” kommunerne til at administrere som lovgiver har tiltænkt. Allerede ved en sådan retorik, er der signaleret til borgerne, at der er grundlag for at have mistillid til, om kommunerne ”gør deres arbejde godt nok”. </a:t>
            </a:r>
          </a:p>
          <a:p>
            <a:endParaRPr lang="da-DK" baseline="0" dirty="0" smtClean="0"/>
          </a:p>
          <a:p>
            <a:r>
              <a:rPr lang="da-DK" baseline="0" dirty="0" smtClean="0"/>
              <a:t>Ofte er den lovgivning der således skal give borgerne mere retssikkerhed i forholdet til ydelser fra kommunerne, processuel lovgivning. Processuel lovgivning er overordnet set ikke velegnet til at give borgerne en oplevelse af mere retssikkerhed. Den giver ofte bare borgerne en oplevelse af mere bureaukrati, mere uigennemskuelighed og en oplevelse af kontrol. Dette er alt sammen forhold, der ikke er befordrende for borgernes tillid til kommunerne og oplevelsen af restsikkerhed.</a:t>
            </a:r>
          </a:p>
          <a:p>
            <a:endParaRPr lang="da-DK" sz="1200" baseline="0" dirty="0" smtClean="0"/>
          </a:p>
          <a:p>
            <a:r>
              <a:rPr lang="da-DK" sz="1200" baseline="0" dirty="0" smtClean="0"/>
              <a:t>I forhold til at </a:t>
            </a:r>
            <a:r>
              <a:rPr lang="da-DK" sz="1200" b="1" baseline="0" dirty="0" smtClean="0"/>
              <a:t>”få sin ret” </a:t>
            </a:r>
            <a:r>
              <a:rPr lang="da-DK" sz="1200" baseline="0" dirty="0" smtClean="0"/>
              <a:t>kan Ankestyrelsens sagsbehandlingstid ses at være problematisk. Afgørelserne kan endvidere have et så stort skriftligt omfang og være i så svært tilgængeligt sprog, at det bliver uoverskueligt for familien. </a:t>
            </a:r>
          </a:p>
          <a:p>
            <a:endParaRPr lang="da-DK" sz="1200" baseline="0" dirty="0" smtClean="0"/>
          </a:p>
          <a:p>
            <a:r>
              <a:rPr lang="da-DK" sz="1200" baseline="0" dirty="0" smtClean="0"/>
              <a:t>Vi skal </a:t>
            </a:r>
            <a:r>
              <a:rPr lang="da-DK" sz="1200" b="1" baseline="0" dirty="0" smtClean="0"/>
              <a:t>holde fokus på at barnet, den unge (og deres forældre</a:t>
            </a:r>
            <a:r>
              <a:rPr lang="da-DK" sz="1200" baseline="0" dirty="0" smtClean="0"/>
              <a:t>) bliver set, hørt og reelt inddraget i de vurderinger og afgørelser, der træffes.  </a:t>
            </a:r>
          </a:p>
          <a:p>
            <a:r>
              <a:rPr lang="da-DK" sz="1200" baseline="0" dirty="0" smtClean="0"/>
              <a:t> </a:t>
            </a:r>
          </a:p>
          <a:p>
            <a:r>
              <a:rPr lang="da-DK" baseline="0" dirty="0" smtClean="0"/>
              <a:t>Fra bogen TABUKA (udgivet november 2004) om 39 tidligere anbragtes børn og unges erfaringer med at være anbragt og forslag til forbedringer af anbringelsessystemet. </a:t>
            </a:r>
          </a:p>
          <a:p>
            <a:endParaRPr lang="da-DK" baseline="0" dirty="0" smtClean="0"/>
          </a:p>
          <a:p>
            <a:r>
              <a:rPr lang="da-DK" baseline="0" dirty="0" smtClean="0"/>
              <a:t>”Børnene skal behandles som reflekterede og aktive mennesker – de voksne skal se børnenes problemer og tale med dem og om dem”.</a:t>
            </a:r>
          </a:p>
          <a:p>
            <a:endParaRPr lang="da-DK" baseline="0" dirty="0" smtClean="0"/>
          </a:p>
          <a:p>
            <a:r>
              <a:rPr lang="da-DK" baseline="0" dirty="0" smtClean="0"/>
              <a:t>”Børn kan godt tåle at få sat ord på de problemstillinger de lever med, og de har brug for det, fordi de ellers er henvist til deres egen forestillinger.” </a:t>
            </a:r>
          </a:p>
          <a:p>
            <a:endParaRPr lang="da-DK" sz="1200" baseline="0" dirty="0" smtClean="0"/>
          </a:p>
          <a:p>
            <a:endParaRPr lang="da-DK" dirty="0"/>
          </a:p>
        </p:txBody>
      </p:sp>
      <p:sp>
        <p:nvSpPr>
          <p:cNvPr id="4" name="Pladsholder til slidenummer 3"/>
          <p:cNvSpPr>
            <a:spLocks noGrp="1"/>
          </p:cNvSpPr>
          <p:nvPr>
            <p:ph type="sldNum" sz="quarter" idx="10"/>
          </p:nvPr>
        </p:nvSpPr>
        <p:spPr/>
        <p:txBody>
          <a:bodyPr/>
          <a:lstStyle/>
          <a:p>
            <a:fld id="{49752AE9-79E4-461B-8C41-0341EC896F31}" type="slidenum">
              <a:rPr lang="da-DK" smtClean="0"/>
              <a:pPr/>
              <a:t>6</a:t>
            </a:fld>
            <a:endParaRPr lang="da-DK"/>
          </a:p>
        </p:txBody>
      </p:sp>
    </p:spTree>
    <p:extLst>
      <p:ext uri="{BB962C8B-B14F-4D97-AF65-F5344CB8AC3E}">
        <p14:creationId xmlns:p14="http://schemas.microsoft.com/office/powerpoint/2010/main" xmlns="" val="33181438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Bemærkninger:</a:t>
            </a:r>
            <a:r>
              <a:rPr lang="da-DK" baseline="0" dirty="0" smtClean="0"/>
              <a:t> Ankestyrelsens praksisundersøgelser er stikprøver, der undersøger sagsbehandlingen i et begrænset antal sager i et mindre andre kommuner, og Ankestyrelsen lægger ikke altid de samme kriterier til grund for vurderingen </a:t>
            </a:r>
            <a:endParaRPr lang="da-DK" dirty="0"/>
          </a:p>
        </p:txBody>
      </p:sp>
      <p:sp>
        <p:nvSpPr>
          <p:cNvPr id="4" name="Pladsholder til slidenummer 3"/>
          <p:cNvSpPr>
            <a:spLocks noGrp="1"/>
          </p:cNvSpPr>
          <p:nvPr>
            <p:ph type="sldNum" sz="quarter" idx="10"/>
          </p:nvPr>
        </p:nvSpPr>
        <p:spPr/>
        <p:txBody>
          <a:bodyPr/>
          <a:lstStyle/>
          <a:p>
            <a:fld id="{49752AE9-79E4-461B-8C41-0341EC896F31}" type="slidenum">
              <a:rPr lang="da-DK" smtClean="0"/>
              <a:pPr/>
              <a:t>8</a:t>
            </a:fld>
            <a:endParaRPr lang="da-DK"/>
          </a:p>
        </p:txBody>
      </p:sp>
    </p:spTree>
    <p:extLst>
      <p:ext uri="{BB962C8B-B14F-4D97-AF65-F5344CB8AC3E}">
        <p14:creationId xmlns:p14="http://schemas.microsoft.com/office/powerpoint/2010/main" xmlns="" val="30291875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a-DK" sz="1200" baseline="0" dirty="0" smtClean="0"/>
              <a:t>Konklusionerne fra såvel </a:t>
            </a:r>
            <a:r>
              <a:rPr lang="da-DK" sz="1200" baseline="0" dirty="0" err="1" smtClean="0"/>
              <a:t>Task</a:t>
            </a:r>
            <a:r>
              <a:rPr lang="da-DK" sz="1200" baseline="0" dirty="0" smtClean="0"/>
              <a:t>-Force og rigsrevisionen viser en manglende overholdelse af de lovgivningsfastsatte sagsbehandlingskrav og manglende opfølgning på effekten.    </a:t>
            </a:r>
          </a:p>
          <a:p>
            <a:pPr marL="0" marR="0" indent="0" algn="l" defTabSz="914400" rtl="0" eaLnBrk="1" fontAlgn="auto" latinLnBrk="0" hangingPunct="1">
              <a:lnSpc>
                <a:spcPct val="100000"/>
              </a:lnSpc>
              <a:spcBef>
                <a:spcPts val="0"/>
              </a:spcBef>
              <a:spcAft>
                <a:spcPts val="0"/>
              </a:spcAft>
              <a:buClrTx/>
              <a:buSzTx/>
              <a:buFontTx/>
              <a:buNone/>
              <a:tabLst/>
              <a:defRPr/>
            </a:pPr>
            <a:endParaRPr lang="da-DK" sz="12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da-DK" sz="1200" baseline="0" dirty="0" smtClean="0"/>
              <a:t>Spørgsmålet er om alle lovkrav er en fordel </a:t>
            </a:r>
          </a:p>
          <a:p>
            <a:pPr marL="0" marR="0" indent="0" algn="l" defTabSz="914400" rtl="0" eaLnBrk="1" fontAlgn="auto" latinLnBrk="0" hangingPunct="1">
              <a:lnSpc>
                <a:spcPct val="100000"/>
              </a:lnSpc>
              <a:spcBef>
                <a:spcPts val="0"/>
              </a:spcBef>
              <a:spcAft>
                <a:spcPts val="0"/>
              </a:spcAft>
              <a:buClrTx/>
              <a:buSzTx/>
              <a:buFontTx/>
              <a:buNone/>
              <a:tabLst/>
              <a:defRPr/>
            </a:pPr>
            <a:endParaRPr lang="da-DK" sz="1200" baseline="0" dirty="0" smtClean="0"/>
          </a:p>
          <a:p>
            <a:pPr marL="171450" marR="0" indent="-171450" algn="l" defTabSz="914400" rtl="0" eaLnBrk="1" fontAlgn="auto" latinLnBrk="0" hangingPunct="1">
              <a:lnSpc>
                <a:spcPct val="100000"/>
              </a:lnSpc>
              <a:spcBef>
                <a:spcPts val="0"/>
              </a:spcBef>
              <a:spcAft>
                <a:spcPts val="0"/>
              </a:spcAft>
              <a:buClrTx/>
              <a:buSzTx/>
              <a:buFontTx/>
              <a:buChar char="-"/>
              <a:tabLst/>
              <a:defRPr/>
            </a:pPr>
            <a:r>
              <a:rPr lang="da-DK" sz="1200" baseline="0" dirty="0" smtClean="0"/>
              <a:t>Er klageretten for forældrene altid godt for barnet?</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da-DK" sz="1200" baseline="0" dirty="0" smtClean="0"/>
              <a:t>Høring af barnet – er det altid positivt for barnet?</a:t>
            </a:r>
          </a:p>
          <a:p>
            <a:pPr marL="0" marR="0" indent="0" algn="l" defTabSz="914400" rtl="0" eaLnBrk="1" fontAlgn="auto" latinLnBrk="0" hangingPunct="1">
              <a:lnSpc>
                <a:spcPct val="100000"/>
              </a:lnSpc>
              <a:spcBef>
                <a:spcPts val="0"/>
              </a:spcBef>
              <a:spcAft>
                <a:spcPts val="0"/>
              </a:spcAft>
              <a:buClrTx/>
              <a:buSzTx/>
              <a:buFontTx/>
              <a:buNone/>
              <a:tabLst/>
              <a:defRPr/>
            </a:pPr>
            <a:endParaRPr lang="da-DK" sz="12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da-DK" sz="1200" dirty="0" smtClean="0"/>
          </a:p>
        </p:txBody>
      </p:sp>
      <p:sp>
        <p:nvSpPr>
          <p:cNvPr id="4" name="Pladsholder til slidenummer 3"/>
          <p:cNvSpPr>
            <a:spLocks noGrp="1"/>
          </p:cNvSpPr>
          <p:nvPr>
            <p:ph type="sldNum" sz="quarter" idx="10"/>
          </p:nvPr>
        </p:nvSpPr>
        <p:spPr/>
        <p:txBody>
          <a:bodyPr/>
          <a:lstStyle/>
          <a:p>
            <a:fld id="{49752AE9-79E4-461B-8C41-0341EC896F31}" type="slidenum">
              <a:rPr lang="da-DK" smtClean="0"/>
              <a:pPr/>
              <a:t>9</a:t>
            </a:fld>
            <a:endParaRPr lang="da-DK"/>
          </a:p>
        </p:txBody>
      </p:sp>
    </p:spTree>
    <p:extLst>
      <p:ext uri="{BB962C8B-B14F-4D97-AF65-F5344CB8AC3E}">
        <p14:creationId xmlns:p14="http://schemas.microsoft.com/office/powerpoint/2010/main" xmlns="" val="41483705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charset="0"/>
              <a:buNone/>
              <a:tabLst/>
              <a:defRPr/>
            </a:pPr>
            <a:r>
              <a:rPr lang="da-DK" dirty="0" smtClean="0"/>
              <a:t>Der er ingen krav om, at vi i kommunerne eller fra statens side systematisk følger op på effekten.</a:t>
            </a:r>
            <a:r>
              <a:rPr lang="da-DK" baseline="0" dirty="0" smtClean="0"/>
              <a:t> </a:t>
            </a:r>
          </a:p>
          <a:p>
            <a:pPr marL="0" marR="0" lvl="0" indent="0" algn="l" defTabSz="914400" rtl="0" eaLnBrk="1" fontAlgn="auto" latinLnBrk="0" hangingPunct="1">
              <a:lnSpc>
                <a:spcPct val="100000"/>
              </a:lnSpc>
              <a:spcBef>
                <a:spcPts val="0"/>
              </a:spcBef>
              <a:spcAft>
                <a:spcPts val="0"/>
              </a:spcAft>
              <a:buClrTx/>
              <a:buSzTx/>
              <a:buFont typeface="Arial" charset="0"/>
              <a:buNone/>
              <a:tabLst/>
              <a:defRPr/>
            </a:pPr>
            <a:endParaRPr lang="da-DK" dirty="0" smtClean="0"/>
          </a:p>
          <a:p>
            <a:pPr marL="0" marR="0" lvl="0" indent="0" algn="l" defTabSz="914400" rtl="0" eaLnBrk="1" fontAlgn="auto" latinLnBrk="0" hangingPunct="1">
              <a:lnSpc>
                <a:spcPct val="100000"/>
              </a:lnSpc>
              <a:spcBef>
                <a:spcPts val="0"/>
              </a:spcBef>
              <a:spcAft>
                <a:spcPts val="0"/>
              </a:spcAft>
              <a:buClrTx/>
              <a:buSzTx/>
              <a:buFont typeface="Arial" charset="0"/>
              <a:buNone/>
              <a:tabLst/>
              <a:defRPr/>
            </a:pPr>
            <a:r>
              <a:rPr lang="da-DK" dirty="0" smtClean="0"/>
              <a:t>Mens vi ret detaljeret ved, hvad vi har begået af sagsbehandlingsfejl, så ved vi paradoksalt nok ikke ret meget om, om vi har hjulpet vores udsatte børn og unge til et bedre liv. Vi ved at mangelfuld sagsbehandling i enkelte sager har fået katastrofale følger (fx for børn der er blevet misbrugte. </a:t>
            </a:r>
            <a:r>
              <a:rPr lang="da-DK" baseline="0" dirty="0" smtClean="0"/>
              <a:t> </a:t>
            </a:r>
            <a:endParaRPr lang="da-DK" dirty="0" smtClean="0"/>
          </a:p>
          <a:p>
            <a:pPr lvl="0">
              <a:buFont typeface="Arial" charset="0"/>
              <a:buNone/>
            </a:pPr>
            <a:endParaRPr lang="da-DK" dirty="0" smtClean="0"/>
          </a:p>
          <a:p>
            <a:pPr lvl="0">
              <a:buFont typeface="Arial" charset="0"/>
              <a:buNone/>
            </a:pPr>
            <a:r>
              <a:rPr lang="da-DK" baseline="0" dirty="0" smtClean="0"/>
              <a:t>Studier fra 2003-2009 viser, de anbragte børn klarer sig dårligere i forhold til beskæftigelse, indtægt, uddannelse, socialhjælp, kriminalitet,  teenageforældreskab, for tidlig død, psykiske forstyrrelser og risiko for selvmordsforsøg. Studierne peger samlet på, at virkningerne af de anbringelsesforanstaltninger, der tilbydes ikke kompenserer børnene i tilstrækkelig grad for deres problemer. </a:t>
            </a:r>
            <a:endParaRPr lang="da-DK" dirty="0" smtClean="0"/>
          </a:p>
          <a:p>
            <a:pPr lvl="0">
              <a:buFont typeface="Arial" charset="0"/>
              <a:buNone/>
            </a:pPr>
            <a:endParaRPr lang="da-DK" dirty="0" smtClean="0"/>
          </a:p>
          <a:p>
            <a:r>
              <a:rPr lang="da-DK" b="0" baseline="0" dirty="0" smtClean="0"/>
              <a:t>Data fra </a:t>
            </a:r>
            <a:r>
              <a:rPr lang="da-DK" b="0" baseline="0" dirty="0" err="1" smtClean="0"/>
              <a:t>SFI’s</a:t>
            </a:r>
            <a:r>
              <a:rPr lang="da-DK" b="0" baseline="0" dirty="0" smtClean="0"/>
              <a:t> forløbsundersøgelse af børn født i 1995 konkluderer blandt andet, at en større andel af de børn, som havde vanskeligheder som 3-årige, også havde adfærdsmæssige problemer som 11- årige, sammenlignet med børn, der ikke oplevede vanskeligheder i 3-års alderen – konklusionen er livsduelighed grundlægges tidligt i livet, hvorfor den tidlige indsats er helt afgørende. </a:t>
            </a:r>
          </a:p>
          <a:p>
            <a:endParaRPr lang="da-DK" b="0" baseline="0" dirty="0" smtClean="0"/>
          </a:p>
          <a:p>
            <a:r>
              <a:rPr lang="da-DK" b="0" baseline="0" dirty="0" smtClean="0"/>
              <a:t>Uddannelse er den vigtigste beskyttelsesfaktor. I dag lykkes vi ikke hermed. Alt for mange anbragte børn får ikke en folkeskoleeksamen. </a:t>
            </a:r>
          </a:p>
          <a:p>
            <a:endParaRPr lang="da-DK" dirty="0"/>
          </a:p>
        </p:txBody>
      </p:sp>
      <p:sp>
        <p:nvSpPr>
          <p:cNvPr id="4" name="Pladsholder til slidenummer 3"/>
          <p:cNvSpPr>
            <a:spLocks noGrp="1"/>
          </p:cNvSpPr>
          <p:nvPr>
            <p:ph type="sldNum" sz="quarter" idx="10"/>
          </p:nvPr>
        </p:nvSpPr>
        <p:spPr/>
        <p:txBody>
          <a:bodyPr/>
          <a:lstStyle/>
          <a:p>
            <a:fld id="{49752AE9-79E4-461B-8C41-0341EC896F31}" type="slidenum">
              <a:rPr lang="da-DK" smtClean="0"/>
              <a:pPr/>
              <a:t>10</a:t>
            </a:fld>
            <a:endParaRPr lang="da-DK"/>
          </a:p>
        </p:txBody>
      </p:sp>
    </p:spTree>
    <p:extLst>
      <p:ext uri="{BB962C8B-B14F-4D97-AF65-F5344CB8AC3E}">
        <p14:creationId xmlns:p14="http://schemas.microsoft.com/office/powerpoint/2010/main" xmlns="" val="25601075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a-DK" sz="1200" dirty="0" smtClean="0"/>
              <a:t>Vi har fået mere processuel lovgivning. </a:t>
            </a:r>
          </a:p>
          <a:p>
            <a:pPr marL="0" marR="0" indent="0" algn="l" defTabSz="914400" rtl="0" eaLnBrk="1" fontAlgn="auto" latinLnBrk="0" hangingPunct="1">
              <a:lnSpc>
                <a:spcPct val="100000"/>
              </a:lnSpc>
              <a:spcBef>
                <a:spcPts val="0"/>
              </a:spcBef>
              <a:spcAft>
                <a:spcPts val="0"/>
              </a:spcAft>
              <a:buClrTx/>
              <a:buSzTx/>
              <a:buFontTx/>
              <a:buNone/>
              <a:tabLst/>
              <a:defRPr/>
            </a:pPr>
            <a:endParaRPr lang="da-DK"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da-DK" sz="1200" i="1" baseline="0" dirty="0" smtClean="0"/>
              <a:t>Eksempel </a:t>
            </a:r>
            <a:r>
              <a:rPr lang="da-DK" sz="1200" baseline="0" dirty="0" smtClean="0"/>
              <a:t>– håndtering af underretninger. </a:t>
            </a:r>
          </a:p>
          <a:p>
            <a:pPr marL="0" marR="0" indent="0" algn="l" defTabSz="914400" rtl="0" eaLnBrk="1" fontAlgn="auto" latinLnBrk="0" hangingPunct="1">
              <a:lnSpc>
                <a:spcPct val="100000"/>
              </a:lnSpc>
              <a:spcBef>
                <a:spcPts val="0"/>
              </a:spcBef>
              <a:spcAft>
                <a:spcPts val="0"/>
              </a:spcAft>
              <a:buClrTx/>
              <a:buSzTx/>
              <a:buFontTx/>
              <a:buNone/>
              <a:tabLst/>
              <a:defRPr/>
            </a:pPr>
            <a:endParaRPr lang="da-DK" sz="12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da-DK" sz="1200" baseline="0" dirty="0" smtClean="0"/>
              <a:t>Der er indført processuelle regler for, hvordan kommunen skal behandle en underretning om et barn. </a:t>
            </a:r>
          </a:p>
          <a:p>
            <a:pPr marL="0" marR="0" indent="0" algn="l" defTabSz="914400" rtl="0" eaLnBrk="1" fontAlgn="auto" latinLnBrk="0" hangingPunct="1">
              <a:lnSpc>
                <a:spcPct val="100000"/>
              </a:lnSpc>
              <a:spcBef>
                <a:spcPts val="0"/>
              </a:spcBef>
              <a:spcAft>
                <a:spcPts val="0"/>
              </a:spcAft>
              <a:buClrTx/>
              <a:buSzTx/>
              <a:buFontTx/>
              <a:buNone/>
              <a:tabLst/>
              <a:defRPr/>
            </a:pPr>
            <a:endParaRPr lang="da-DK" sz="12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da-DK" sz="1200" baseline="0" dirty="0" smtClean="0"/>
              <a:t>Der er bare ikke nogen, der har defineret, hvornår noget er en underretning, hvilket betyder, at stort set alle henvendelser om et barn til kommunen i princippet er en underretning, hvilket igen betyder, at en række processuelle regler træder i kraft. Det har den konsekvens, at forældre til handicappede børns henvendelser til kommunen om hjælp, i nogen sammenhænge skal behandles som en underretning, hvilket ikke altid er særlig befordrende for samarbejdet med forældrene. En underretning hænger i de fleste menneskers forståelse sammen med, at man ikke magter at være gode forældre.</a:t>
            </a:r>
          </a:p>
          <a:p>
            <a:pPr marL="0" marR="0" indent="0" algn="l" defTabSz="914400" rtl="0" eaLnBrk="1" fontAlgn="auto" latinLnBrk="0" hangingPunct="1">
              <a:lnSpc>
                <a:spcPct val="100000"/>
              </a:lnSpc>
              <a:spcBef>
                <a:spcPts val="0"/>
              </a:spcBef>
              <a:spcAft>
                <a:spcPts val="0"/>
              </a:spcAft>
              <a:buClrTx/>
              <a:buSzTx/>
              <a:buFontTx/>
              <a:buNone/>
              <a:tabLst/>
              <a:defRPr/>
            </a:pPr>
            <a:endParaRPr lang="da-DK" sz="12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da-DK" sz="1200" i="1" baseline="0" dirty="0" smtClean="0"/>
              <a:t>Eksempel:</a:t>
            </a:r>
            <a:r>
              <a:rPr lang="da-DK" sz="1200" baseline="0" dirty="0" smtClean="0"/>
              <a:t> Afgørelser fra Ankestyrelsen</a:t>
            </a:r>
          </a:p>
          <a:p>
            <a:pPr marL="0" marR="0" indent="0" algn="l" defTabSz="914400" rtl="0" eaLnBrk="1" fontAlgn="auto" latinLnBrk="0" hangingPunct="1">
              <a:lnSpc>
                <a:spcPct val="100000"/>
              </a:lnSpc>
              <a:spcBef>
                <a:spcPts val="0"/>
              </a:spcBef>
              <a:spcAft>
                <a:spcPts val="0"/>
              </a:spcAft>
              <a:buClrTx/>
              <a:buSzTx/>
              <a:buFontTx/>
              <a:buNone/>
              <a:tabLst/>
              <a:defRPr/>
            </a:pPr>
            <a:r>
              <a:rPr lang="da-DK" sz="1200" baseline="0"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da-DK" sz="1200" baseline="0" dirty="0" smtClean="0"/>
              <a:t>Kompleksiteten og proceskravene i lovgivningen viser sig udmøntet i behovet for skriftligt meget omfangsrige afgørelser. </a:t>
            </a:r>
          </a:p>
          <a:p>
            <a:pPr marL="0" marR="0" indent="0" algn="l" defTabSz="914400" rtl="0" eaLnBrk="1" fontAlgn="auto" latinLnBrk="0" hangingPunct="1">
              <a:lnSpc>
                <a:spcPct val="100000"/>
              </a:lnSpc>
              <a:spcBef>
                <a:spcPts val="0"/>
              </a:spcBef>
              <a:spcAft>
                <a:spcPts val="0"/>
              </a:spcAft>
              <a:buClrTx/>
              <a:buSzTx/>
              <a:buFontTx/>
              <a:buNone/>
              <a:tabLst/>
              <a:defRPr/>
            </a:pPr>
            <a:endParaRPr lang="da-DK" i="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da-DK" b="1" i="0" dirty="0" smtClean="0"/>
              <a:t>Men kommer barnets i tilstrækkelig grad</a:t>
            </a:r>
            <a:r>
              <a:rPr lang="da-DK" b="1" i="0" baseline="0" dirty="0" smtClean="0"/>
              <a:t> i centrum i sagsbehandlingen </a:t>
            </a:r>
            <a:r>
              <a:rPr lang="da-DK" b="1" i="0" dirty="0" smtClean="0"/>
              <a:t>alene gennem flere proceskrav? </a:t>
            </a:r>
          </a:p>
          <a:p>
            <a:endParaRPr lang="da-DK" baseline="0" dirty="0" smtClean="0"/>
          </a:p>
          <a:p>
            <a:endParaRPr lang="da-DK" dirty="0"/>
          </a:p>
        </p:txBody>
      </p:sp>
      <p:sp>
        <p:nvSpPr>
          <p:cNvPr id="4" name="Pladsholder til slidenummer 3"/>
          <p:cNvSpPr>
            <a:spLocks noGrp="1"/>
          </p:cNvSpPr>
          <p:nvPr>
            <p:ph type="sldNum" sz="quarter" idx="10"/>
          </p:nvPr>
        </p:nvSpPr>
        <p:spPr/>
        <p:txBody>
          <a:bodyPr/>
          <a:lstStyle/>
          <a:p>
            <a:fld id="{49752AE9-79E4-461B-8C41-0341EC896F31}" type="slidenum">
              <a:rPr lang="da-DK" smtClean="0"/>
              <a:pPr/>
              <a:t>11</a:t>
            </a:fld>
            <a:endParaRPr lang="da-DK"/>
          </a:p>
        </p:txBody>
      </p:sp>
    </p:spTree>
    <p:extLst>
      <p:ext uri="{BB962C8B-B14F-4D97-AF65-F5344CB8AC3E}">
        <p14:creationId xmlns:p14="http://schemas.microsoft.com/office/powerpoint/2010/main" xmlns="" val="315947914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s">
    <p:spTree>
      <p:nvGrpSpPr>
        <p:cNvPr id="1" name=""/>
        <p:cNvGrpSpPr/>
        <p:nvPr/>
      </p:nvGrpSpPr>
      <p:grpSpPr>
        <a:xfrm>
          <a:off x="0" y="0"/>
          <a:ext cx="0" cy="0"/>
          <a:chOff x="0" y="0"/>
          <a:chExt cx="0" cy="0"/>
        </a:xfrm>
      </p:grpSpPr>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dirty="0" smtClean="0"/>
              <a:t>Klik for at redigere undertiteltypografien i masteren</a:t>
            </a:r>
            <a:endParaRPr lang="da-DK" dirty="0"/>
          </a:p>
        </p:txBody>
      </p:sp>
      <p:sp>
        <p:nvSpPr>
          <p:cNvPr id="4" name="Titel 3"/>
          <p:cNvSpPr>
            <a:spLocks noGrp="1"/>
          </p:cNvSpPr>
          <p:nvPr>
            <p:ph type="title"/>
          </p:nvPr>
        </p:nvSpPr>
        <p:spPr/>
        <p:txBody>
          <a:bodyPr/>
          <a:lstStyle/>
          <a:p>
            <a:r>
              <a:rPr lang="da-DK" smtClean="0"/>
              <a:t>Klik for at redigere i master</a:t>
            </a:r>
            <a:endParaRPr lang="da-DK"/>
          </a:p>
        </p:txBody>
      </p:sp>
      <p:sp>
        <p:nvSpPr>
          <p:cNvPr id="5" name="Pladsholder til billede 4"/>
          <p:cNvSpPr>
            <a:spLocks noGrp="1"/>
          </p:cNvSpPr>
          <p:nvPr>
            <p:ph type="pic" sz="quarter" idx="10"/>
          </p:nvPr>
        </p:nvSpPr>
        <p:spPr>
          <a:xfrm>
            <a:off x="7092950" y="203200"/>
            <a:ext cx="1871663" cy="704850"/>
          </a:xfrm>
        </p:spPr>
        <p:txBody>
          <a:bodyPr/>
          <a:lstStyle/>
          <a:p>
            <a:endParaRPr lang="da-DK" dirty="0"/>
          </a:p>
        </p:txBody>
      </p:sp>
      <p:pic>
        <p:nvPicPr>
          <p:cNvPr id="6" name="Billede 5"/>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7021513" y="202630"/>
            <a:ext cx="1943100" cy="71755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683568" y="3140968"/>
            <a:ext cx="7772400" cy="1362075"/>
          </a:xfrm>
        </p:spPr>
        <p:txBody>
          <a:bodyPr anchor="t"/>
          <a:lstStyle>
            <a:lvl1pPr algn="l">
              <a:defRPr sz="4000" b="1" cap="all"/>
            </a:lvl1pPr>
          </a:lstStyle>
          <a:p>
            <a:r>
              <a:rPr lang="da-DK" dirty="0" smtClean="0"/>
              <a:t>Klik for at redigere titeltypografi i masteren</a:t>
            </a:r>
            <a:endParaRPr lang="da-DK" dirty="0"/>
          </a:p>
        </p:txBody>
      </p:sp>
      <p:sp>
        <p:nvSpPr>
          <p:cNvPr id="3" name="Pladsholder til tekst 2"/>
          <p:cNvSpPr>
            <a:spLocks noGrp="1"/>
          </p:cNvSpPr>
          <p:nvPr>
            <p:ph type="body" idx="1"/>
          </p:nvPr>
        </p:nvSpPr>
        <p:spPr>
          <a:xfrm>
            <a:off x="683568" y="1640781"/>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typografi i masteren</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dirty="0" smtClean="0"/>
              <a:t>Klik for at redigere typografi i masteren</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da-DK" dirty="0"/>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illede med billedtekst">
    <p:spTree>
      <p:nvGrpSpPr>
        <p:cNvPr id="1" name=""/>
        <p:cNvGrpSpPr/>
        <p:nvPr/>
      </p:nvGrpSpPr>
      <p:grpSpPr>
        <a:xfrm>
          <a:off x="0" y="0"/>
          <a:ext cx="0" cy="0"/>
          <a:chOff x="0" y="0"/>
          <a:chExt cx="0" cy="0"/>
        </a:xfrm>
      </p:grpSpPr>
      <p:sp>
        <p:nvSpPr>
          <p:cNvPr id="8" name="Rektangel 7"/>
          <p:cNvSpPr/>
          <p:nvPr userDrawn="1"/>
        </p:nvSpPr>
        <p:spPr>
          <a:xfrm>
            <a:off x="827584" y="1556792"/>
            <a:ext cx="7416824" cy="4320480"/>
          </a:xfrm>
          <a:prstGeom prst="rect">
            <a:avLst/>
          </a:prstGeom>
          <a:solidFill>
            <a:schemeClr val="bg1">
              <a:lumMod val="95000"/>
            </a:schemeClr>
          </a:solidFill>
          <a:ln w="34925">
            <a:solidFill>
              <a:srgbClr val="FFFFFF"/>
            </a:solidFill>
          </a:ln>
          <a:effectLst>
            <a:outerShdw blurRad="317500" dir="2700000" algn="ctr">
              <a:srgbClr val="000000">
                <a:alpha val="43000"/>
              </a:srgb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fontAlgn="auto">
              <a:spcBef>
                <a:spcPts val="0"/>
              </a:spcBef>
              <a:spcAft>
                <a:spcPts val="0"/>
              </a:spcAft>
              <a:defRPr/>
            </a:pPr>
            <a:endParaRPr lang="da-DK" dirty="0"/>
          </a:p>
        </p:txBody>
      </p:sp>
      <p:sp>
        <p:nvSpPr>
          <p:cNvPr id="10" name="Tekstboks 9"/>
          <p:cNvSpPr txBox="1"/>
          <p:nvPr userDrawn="1"/>
        </p:nvSpPr>
        <p:spPr>
          <a:xfrm>
            <a:off x="6660232" y="1556792"/>
            <a:ext cx="1440160" cy="4157649"/>
          </a:xfrm>
          <a:prstGeom prst="rect">
            <a:avLst/>
          </a:prstGeom>
          <a:noFill/>
          <a:ln>
            <a:noFill/>
          </a:ln>
        </p:spPr>
        <p:txBody>
          <a:bodyPr wrap="square" lIns="144000" tIns="144000" rIns="72000" bIns="7200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a-DK" sz="1800" baseline="30000" dirty="0" smtClean="0">
                <a:solidFill>
                  <a:sysClr val="windowText" lastClr="000000"/>
                </a:solidFill>
                <a:latin typeface="Arial"/>
              </a:rPr>
              <a:t>Billedtekst</a:t>
            </a:r>
          </a:p>
          <a:p>
            <a:pPr marL="0" marR="0" indent="0" algn="l" defTabSz="914400" rtl="0" eaLnBrk="1" fontAlgn="auto" latinLnBrk="0" hangingPunct="1">
              <a:lnSpc>
                <a:spcPct val="100000"/>
              </a:lnSpc>
              <a:spcBef>
                <a:spcPts val="0"/>
              </a:spcBef>
              <a:spcAft>
                <a:spcPts val="0"/>
              </a:spcAft>
              <a:buClrTx/>
              <a:buSzTx/>
              <a:buFontTx/>
              <a:buNone/>
              <a:tabLst/>
              <a:defRPr/>
            </a:pPr>
            <a:r>
              <a:rPr lang="da-DK" sz="1800" baseline="30000" dirty="0" err="1" smtClean="0">
                <a:solidFill>
                  <a:sysClr val="windowText" lastClr="000000"/>
                </a:solidFill>
                <a:latin typeface="Arial"/>
              </a:rPr>
              <a:t>esta</a:t>
            </a:r>
            <a:r>
              <a:rPr lang="da-DK" sz="1800" baseline="30000" dirty="0" smtClean="0">
                <a:solidFill>
                  <a:sysClr val="windowText" lastClr="000000"/>
                </a:solidFill>
                <a:latin typeface="Arial"/>
              </a:rPr>
              <a:t> </a:t>
            </a:r>
            <a:r>
              <a:rPr lang="da-DK" sz="1800" baseline="30000" dirty="0">
                <a:solidFill>
                  <a:sysClr val="windowText" lastClr="000000"/>
                </a:solidFill>
                <a:latin typeface="Arial"/>
              </a:rPr>
              <a:t>quo </a:t>
            </a:r>
            <a:r>
              <a:rPr lang="da-DK" sz="1800" baseline="30000" dirty="0" err="1">
                <a:solidFill>
                  <a:sysClr val="windowText" lastClr="000000"/>
                </a:solidFill>
                <a:latin typeface="Arial"/>
              </a:rPr>
              <a:t>temqui</a:t>
            </a:r>
            <a:r>
              <a:rPr lang="da-DK" sz="1800" baseline="30000" dirty="0">
                <a:solidFill>
                  <a:sysClr val="windowText" lastClr="000000"/>
                </a:solidFill>
                <a:latin typeface="Arial"/>
              </a:rPr>
              <a:t> </a:t>
            </a:r>
            <a:r>
              <a:rPr lang="da-DK" sz="1800" baseline="30000" dirty="0" err="1">
                <a:solidFill>
                  <a:sysClr val="windowText" lastClr="000000"/>
                </a:solidFill>
                <a:latin typeface="Arial"/>
              </a:rPr>
              <a:t>ut</a:t>
            </a:r>
            <a:r>
              <a:rPr lang="da-DK" sz="1800" baseline="30000" dirty="0">
                <a:solidFill>
                  <a:sysClr val="windowText" lastClr="000000"/>
                </a:solidFill>
                <a:latin typeface="Arial"/>
              </a:rPr>
              <a:t> </a:t>
            </a:r>
            <a:r>
              <a:rPr lang="da-DK" sz="1800" baseline="30000" dirty="0" err="1">
                <a:solidFill>
                  <a:sysClr val="windowText" lastClr="000000"/>
                </a:solidFill>
                <a:latin typeface="Arial"/>
              </a:rPr>
              <a:t>voluptaquia</a:t>
            </a:r>
            <a:r>
              <a:rPr lang="da-DK" sz="1800" baseline="30000" dirty="0">
                <a:solidFill>
                  <a:sysClr val="windowText" lastClr="000000"/>
                </a:solidFill>
                <a:latin typeface="Arial"/>
              </a:rPr>
              <a:t> </a:t>
            </a:r>
            <a:r>
              <a:rPr lang="da-DK" sz="1800" baseline="30000" dirty="0" err="1">
                <a:solidFill>
                  <a:sysClr val="windowText" lastClr="000000"/>
                </a:solidFill>
                <a:latin typeface="Arial"/>
              </a:rPr>
              <a:t>voloritiore</a:t>
            </a:r>
            <a:r>
              <a:rPr lang="da-DK" sz="1800" baseline="30000" dirty="0">
                <a:solidFill>
                  <a:sysClr val="windowText" lastClr="000000"/>
                </a:solidFill>
                <a:latin typeface="Arial"/>
              </a:rPr>
              <a:t> et </a:t>
            </a:r>
            <a:r>
              <a:rPr lang="da-DK" sz="1800" baseline="30000" dirty="0" err="1">
                <a:solidFill>
                  <a:sysClr val="windowText" lastClr="000000"/>
                </a:solidFill>
                <a:latin typeface="Arial"/>
              </a:rPr>
              <a:t>qui</a:t>
            </a:r>
            <a:r>
              <a:rPr lang="da-DK" sz="1800" baseline="30000" dirty="0">
                <a:solidFill>
                  <a:sysClr val="windowText" lastClr="000000"/>
                </a:solidFill>
                <a:latin typeface="Arial"/>
              </a:rPr>
              <a:t> </a:t>
            </a:r>
            <a:r>
              <a:rPr lang="da-DK" sz="1800" baseline="30000" dirty="0" err="1">
                <a:solidFill>
                  <a:sysClr val="windowText" lastClr="000000"/>
                </a:solidFill>
                <a:latin typeface="Arial"/>
              </a:rPr>
              <a:t>dussio</a:t>
            </a:r>
            <a:r>
              <a:rPr lang="da-DK" sz="1800" baseline="30000" dirty="0">
                <a:solidFill>
                  <a:sysClr val="windowText" lastClr="000000"/>
                </a:solidFill>
                <a:latin typeface="Arial"/>
              </a:rPr>
              <a:t> </a:t>
            </a:r>
            <a:r>
              <a:rPr lang="da-DK" sz="1800" baseline="30000" dirty="0" err="1" smtClean="0">
                <a:solidFill>
                  <a:sysClr val="windowText" lastClr="000000"/>
                </a:solidFill>
                <a:latin typeface="Arial"/>
              </a:rPr>
              <a:t>esta</a:t>
            </a:r>
            <a:r>
              <a:rPr lang="da-DK" sz="1800" baseline="30000" dirty="0" smtClean="0">
                <a:solidFill>
                  <a:sysClr val="windowText" lastClr="000000"/>
                </a:solidFill>
                <a:latin typeface="Arial"/>
              </a:rPr>
              <a:t> quo </a:t>
            </a:r>
            <a:r>
              <a:rPr lang="da-DK" sz="1800" baseline="30000" dirty="0" err="1" smtClean="0">
                <a:solidFill>
                  <a:sysClr val="windowText" lastClr="000000"/>
                </a:solidFill>
                <a:latin typeface="Arial"/>
              </a:rPr>
              <a:t>temqui</a:t>
            </a:r>
            <a:r>
              <a:rPr lang="da-DK" sz="1800" baseline="30000" dirty="0" smtClean="0">
                <a:solidFill>
                  <a:sysClr val="windowText" lastClr="000000"/>
                </a:solidFill>
                <a:latin typeface="Arial"/>
              </a:rPr>
              <a:t> </a:t>
            </a:r>
            <a:r>
              <a:rPr lang="da-DK" sz="1800" baseline="30000" dirty="0" err="1" smtClean="0">
                <a:solidFill>
                  <a:sysClr val="windowText" lastClr="000000"/>
                </a:solidFill>
                <a:latin typeface="Arial"/>
              </a:rPr>
              <a:t>ut</a:t>
            </a:r>
            <a:r>
              <a:rPr lang="da-DK" sz="1800" baseline="30000" dirty="0" smtClean="0">
                <a:solidFill>
                  <a:sysClr val="windowText" lastClr="000000"/>
                </a:solidFill>
                <a:latin typeface="Arial"/>
              </a:rPr>
              <a:t> </a:t>
            </a:r>
            <a:r>
              <a:rPr lang="da-DK" sz="1800" baseline="30000" dirty="0" err="1" smtClean="0">
                <a:solidFill>
                  <a:sysClr val="windowText" lastClr="000000"/>
                </a:solidFill>
                <a:latin typeface="Arial"/>
              </a:rPr>
              <a:t>voluptaquia</a:t>
            </a:r>
            <a:r>
              <a:rPr lang="da-DK" sz="1800" baseline="30000" dirty="0" smtClean="0">
                <a:solidFill>
                  <a:sysClr val="windowText" lastClr="000000"/>
                </a:solidFill>
                <a:latin typeface="Arial"/>
              </a:rPr>
              <a:t> </a:t>
            </a:r>
            <a:r>
              <a:rPr lang="da-DK" sz="1800" baseline="30000" dirty="0" err="1" smtClean="0">
                <a:solidFill>
                  <a:sysClr val="windowText" lastClr="000000"/>
                </a:solidFill>
                <a:latin typeface="Arial"/>
              </a:rPr>
              <a:t>voloritiore</a:t>
            </a:r>
            <a:r>
              <a:rPr lang="da-DK" sz="1800" baseline="30000" dirty="0" smtClean="0">
                <a:solidFill>
                  <a:sysClr val="windowText" lastClr="000000"/>
                </a:solidFill>
                <a:latin typeface="Arial"/>
              </a:rPr>
              <a:t> et </a:t>
            </a:r>
            <a:r>
              <a:rPr lang="da-DK" sz="1800" baseline="30000" dirty="0" err="1" smtClean="0">
                <a:solidFill>
                  <a:sysClr val="windowText" lastClr="000000"/>
                </a:solidFill>
                <a:latin typeface="Arial"/>
              </a:rPr>
              <a:t>qui</a:t>
            </a:r>
            <a:r>
              <a:rPr lang="da-DK" sz="1800" baseline="30000" dirty="0" smtClean="0">
                <a:solidFill>
                  <a:sysClr val="windowText" lastClr="000000"/>
                </a:solidFill>
                <a:latin typeface="Arial"/>
              </a:rPr>
              <a:t> </a:t>
            </a:r>
            <a:r>
              <a:rPr lang="da-DK" sz="1800" baseline="30000" dirty="0" err="1" smtClean="0">
                <a:solidFill>
                  <a:sysClr val="windowText" lastClr="000000"/>
                </a:solidFill>
                <a:latin typeface="Arial"/>
              </a:rPr>
              <a:t>dussio</a:t>
            </a:r>
            <a:r>
              <a:rPr lang="da-DK" sz="1800" baseline="30000" dirty="0" smtClean="0">
                <a:solidFill>
                  <a:sysClr val="windowText" lastClr="000000"/>
                </a:solidFill>
                <a:latin typeface="Arial"/>
              </a:rPr>
              <a:t> </a:t>
            </a:r>
            <a:r>
              <a:rPr lang="da-DK" sz="1800" baseline="30000" dirty="0" err="1" smtClean="0">
                <a:solidFill>
                  <a:sysClr val="windowText" lastClr="000000"/>
                </a:solidFill>
                <a:latin typeface="Arial"/>
              </a:rPr>
              <a:t>dollorrorias</a:t>
            </a:r>
            <a:r>
              <a:rPr lang="da-DK" sz="1800" baseline="30000" dirty="0" smtClean="0">
                <a:solidFill>
                  <a:sysClr val="windowText" lastClr="000000"/>
                </a:solidFill>
                <a:latin typeface="Arial"/>
              </a:rPr>
              <a:t> </a:t>
            </a:r>
            <a:r>
              <a:rPr lang="da-DK" sz="1800" baseline="30000" dirty="0" err="1" smtClean="0">
                <a:solidFill>
                  <a:sysClr val="windowText" lastClr="000000"/>
                </a:solidFill>
                <a:latin typeface="Arial"/>
              </a:rPr>
              <a:t>excerum</a:t>
            </a:r>
            <a:r>
              <a:rPr lang="da-DK" sz="1800" baseline="30000" dirty="0" smtClean="0">
                <a:solidFill>
                  <a:sysClr val="windowText" lastClr="000000"/>
                </a:solidFill>
                <a:latin typeface="Arial"/>
              </a:rPr>
              <a:t> </a:t>
            </a:r>
            <a:r>
              <a:rPr lang="da-DK" sz="1800" baseline="30000" dirty="0" err="1" smtClean="0">
                <a:solidFill>
                  <a:sysClr val="windowText" lastClr="000000"/>
                </a:solidFill>
                <a:latin typeface="Arial"/>
              </a:rPr>
              <a:t>lant</a:t>
            </a:r>
            <a:r>
              <a:rPr lang="da-DK" sz="1800" baseline="30000" dirty="0" smtClean="0">
                <a:solidFill>
                  <a:sysClr val="windowText" lastClr="000000"/>
                </a:solidFill>
                <a:latin typeface="Arial"/>
              </a:rPr>
              <a:t>, </a:t>
            </a:r>
            <a:r>
              <a:rPr lang="da-DK" sz="1800" baseline="30000" dirty="0" err="1" smtClean="0">
                <a:solidFill>
                  <a:sysClr val="windowText" lastClr="000000"/>
                </a:solidFill>
                <a:latin typeface="Arial"/>
              </a:rPr>
              <a:t>autetur</a:t>
            </a:r>
            <a:r>
              <a:rPr lang="da-DK" sz="1800" baseline="30000" dirty="0" smtClean="0">
                <a:solidFill>
                  <a:sysClr val="windowText" lastClr="000000"/>
                </a:solidFill>
                <a:latin typeface="Arial"/>
              </a:rPr>
              <a:t> </a:t>
            </a:r>
            <a:r>
              <a:rPr lang="da-DK" sz="1800" baseline="30000" dirty="0" err="1" smtClean="0">
                <a:solidFill>
                  <a:sysClr val="windowText" lastClr="000000"/>
                </a:solidFill>
                <a:latin typeface="Arial"/>
              </a:rPr>
              <a:t>aniamiumd</a:t>
            </a:r>
            <a:r>
              <a:rPr lang="da-DK" sz="1800" baseline="30000" dirty="0" smtClean="0">
                <a:solidFill>
                  <a:sysClr val="windowText" lastClr="000000"/>
                </a:solidFill>
                <a:latin typeface="Arial"/>
              </a:rPr>
              <a:t> </a:t>
            </a:r>
            <a:r>
              <a:rPr lang="da-DK" sz="1800" baseline="30000" dirty="0" err="1" smtClean="0">
                <a:solidFill>
                  <a:sysClr val="windowText" lastClr="000000"/>
                </a:solidFill>
                <a:latin typeface="Arial"/>
              </a:rPr>
              <a:t>ea</a:t>
            </a:r>
            <a:r>
              <a:rPr lang="da-DK" sz="1800" baseline="30000" dirty="0" smtClean="0">
                <a:solidFill>
                  <a:sysClr val="windowText" lastClr="000000"/>
                </a:solidFill>
                <a:latin typeface="Arial"/>
              </a:rPr>
              <a:t> vel </a:t>
            </a:r>
            <a:r>
              <a:rPr lang="da-DK" sz="1800" baseline="30000" dirty="0" err="1" smtClean="0">
                <a:solidFill>
                  <a:sysClr val="windowText" lastClr="000000"/>
                </a:solidFill>
                <a:latin typeface="Arial"/>
              </a:rPr>
              <a:t>maxim</a:t>
            </a:r>
            <a:r>
              <a:rPr lang="da-DK" sz="1800" baseline="30000" dirty="0" smtClean="0">
                <a:solidFill>
                  <a:sysClr val="windowText" lastClr="000000"/>
                </a:solidFill>
                <a:latin typeface="Arial"/>
              </a:rPr>
              <a:t> </a:t>
            </a:r>
            <a:r>
              <a:rPr lang="da-DK" sz="1800" baseline="30000" dirty="0" err="1" smtClean="0">
                <a:solidFill>
                  <a:sysClr val="windowText" lastClr="000000"/>
                </a:solidFill>
                <a:latin typeface="Arial"/>
              </a:rPr>
              <a:t>landis</a:t>
            </a:r>
            <a:r>
              <a:rPr lang="da-DK" sz="1800" baseline="30000" dirty="0" smtClean="0">
                <a:solidFill>
                  <a:sysClr val="windowText" lastClr="000000"/>
                </a:solidFill>
                <a:latin typeface="Arial"/>
              </a:rPr>
              <a:t> </a:t>
            </a:r>
            <a:r>
              <a:rPr lang="da-DK" sz="1800" baseline="30000" dirty="0" err="1" smtClean="0">
                <a:solidFill>
                  <a:sysClr val="windowText" lastClr="000000"/>
                </a:solidFill>
                <a:latin typeface="Arial"/>
              </a:rPr>
              <a:t>etureria</a:t>
            </a:r>
            <a:r>
              <a:rPr lang="da-DK" sz="1800" baseline="30000" dirty="0" smtClean="0">
                <a:solidFill>
                  <a:sysClr val="windowText" lastClr="000000"/>
                </a:solidFill>
                <a:latin typeface="Arial"/>
              </a:rPr>
              <a:t> </a:t>
            </a:r>
            <a:r>
              <a:rPr lang="da-DK" sz="1800" baseline="30000" dirty="0" err="1" smtClean="0">
                <a:solidFill>
                  <a:sysClr val="windowText" lastClr="000000"/>
                </a:solidFill>
                <a:latin typeface="Arial"/>
              </a:rPr>
              <a:t>aut</a:t>
            </a:r>
            <a:r>
              <a:rPr lang="da-DK" sz="1800" baseline="30000" dirty="0" smtClean="0">
                <a:solidFill>
                  <a:sysClr val="windowText" lastClr="000000"/>
                </a:solidFill>
                <a:latin typeface="Arial"/>
              </a:rPr>
              <a:t> </a:t>
            </a:r>
            <a:r>
              <a:rPr lang="da-DK" sz="1800" baseline="30000" dirty="0" err="1" smtClean="0">
                <a:solidFill>
                  <a:sysClr val="windowText" lastClr="000000"/>
                </a:solidFill>
                <a:latin typeface="Arial"/>
              </a:rPr>
              <a:t>everum</a:t>
            </a:r>
            <a:r>
              <a:rPr lang="da-DK" sz="1800" baseline="30000" dirty="0" smtClean="0">
                <a:solidFill>
                  <a:sysClr val="windowText" lastClr="000000"/>
                </a:solidFill>
                <a:latin typeface="Arial"/>
              </a:rPr>
              <a:t> </a:t>
            </a:r>
            <a:r>
              <a:rPr lang="da-DK" sz="1800" baseline="30000" dirty="0" err="1" smtClean="0">
                <a:solidFill>
                  <a:sysClr val="windowText" lastClr="000000"/>
                </a:solidFill>
                <a:latin typeface="Arial"/>
              </a:rPr>
              <a:t>quiamasear</a:t>
            </a:r>
            <a:r>
              <a:rPr lang="da-DK" sz="1800" baseline="30000" dirty="0" smtClean="0">
                <a:solidFill>
                  <a:sysClr val="windowText" lastClr="000000"/>
                </a:solidFill>
                <a:latin typeface="Arial"/>
              </a:rPr>
              <a:t> </a:t>
            </a:r>
            <a:r>
              <a:rPr lang="da-DK" sz="1800" baseline="30000" dirty="0" err="1" smtClean="0">
                <a:solidFill>
                  <a:sysClr val="windowText" lastClr="000000"/>
                </a:solidFill>
                <a:latin typeface="Arial"/>
              </a:rPr>
              <a:t>soloruntus</a:t>
            </a:r>
            <a:r>
              <a:rPr lang="da-DK" sz="1800" baseline="30000" dirty="0" smtClean="0">
                <a:solidFill>
                  <a:sysClr val="windowText" lastClr="000000"/>
                </a:solidFill>
                <a:latin typeface="Arial"/>
              </a:rPr>
              <a:t> et </a:t>
            </a:r>
            <a:r>
              <a:rPr lang="da-DK" sz="1800" baseline="30000" dirty="0" err="1" smtClean="0">
                <a:solidFill>
                  <a:sysClr val="windowText" lastClr="000000"/>
                </a:solidFill>
                <a:latin typeface="Arial"/>
              </a:rPr>
              <a:t>latia</a:t>
            </a:r>
            <a:r>
              <a:rPr lang="da-DK" sz="1800" baseline="30000" dirty="0" smtClean="0">
                <a:solidFill>
                  <a:sysClr val="windowText" lastClr="000000"/>
                </a:solidFill>
                <a:latin typeface="Arial"/>
              </a:rPr>
              <a:t> </a:t>
            </a:r>
            <a:r>
              <a:rPr lang="da-DK" sz="1800" baseline="30000" dirty="0" err="1" smtClean="0">
                <a:solidFill>
                  <a:sysClr val="windowText" lastClr="000000"/>
                </a:solidFill>
                <a:latin typeface="Arial"/>
              </a:rPr>
              <a:t>cuptatemquam</a:t>
            </a:r>
            <a:r>
              <a:rPr lang="da-DK" sz="1800" baseline="30000" dirty="0" smtClean="0">
                <a:solidFill>
                  <a:sysClr val="windowText" lastClr="000000"/>
                </a:solidFill>
                <a:latin typeface="Arial"/>
              </a:rPr>
              <a:t> </a:t>
            </a:r>
            <a:r>
              <a:rPr lang="da-DK" sz="1800" baseline="30000" dirty="0" err="1" smtClean="0">
                <a:solidFill>
                  <a:sysClr val="windowText" lastClr="000000"/>
                </a:solidFill>
                <a:latin typeface="Arial"/>
              </a:rPr>
              <a:t>quas</a:t>
            </a:r>
            <a:r>
              <a:rPr lang="da-DK" sz="1800" baseline="30000" dirty="0" smtClean="0">
                <a:solidFill>
                  <a:sysClr val="windowText" lastClr="000000"/>
                </a:solidFill>
                <a:latin typeface="Arial"/>
              </a:rPr>
              <a:t> </a:t>
            </a:r>
            <a:r>
              <a:rPr lang="da-DK" sz="1800" baseline="30000" dirty="0" err="1" smtClean="0">
                <a:solidFill>
                  <a:sysClr val="windowText" lastClr="000000"/>
                </a:solidFill>
                <a:latin typeface="Arial"/>
              </a:rPr>
              <a:t>aliquepo</a:t>
            </a:r>
            <a:endParaRPr lang="da-DK" sz="2000" baseline="30000" dirty="0">
              <a:solidFill>
                <a:sysClr val="windowText" lastClr="000000"/>
              </a:solidFill>
              <a:latin typeface="Arial"/>
            </a:endParaRPr>
          </a:p>
          <a:p>
            <a:pPr fontAlgn="auto">
              <a:spcBef>
                <a:spcPts val="0"/>
              </a:spcBef>
              <a:spcAft>
                <a:spcPts val="0"/>
              </a:spcAft>
              <a:defRPr/>
            </a:pPr>
            <a:endParaRPr lang="da-DK" sz="2400" baseline="30000" dirty="0">
              <a:solidFill>
                <a:sysClr val="windowText" lastClr="000000"/>
              </a:solidFill>
              <a:latin typeface="Arial"/>
            </a:endParaRPr>
          </a:p>
        </p:txBody>
      </p:sp>
      <p:sp>
        <p:nvSpPr>
          <p:cNvPr id="12" name="Pladsholder til billede 11"/>
          <p:cNvSpPr>
            <a:spLocks noGrp="1"/>
          </p:cNvSpPr>
          <p:nvPr>
            <p:ph type="pic" sz="quarter" idx="10"/>
          </p:nvPr>
        </p:nvSpPr>
        <p:spPr>
          <a:xfrm>
            <a:off x="827658" y="1557212"/>
            <a:ext cx="5760566" cy="4320000"/>
          </a:xfrm>
        </p:spPr>
        <p:txBody>
          <a:bodyPr/>
          <a:lstStyle/>
          <a:p>
            <a:endParaRPr lang="da-D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idx="1"/>
          </p:nvPr>
        </p:nvSpPr>
        <p:spPr/>
        <p:txBody>
          <a:bodyPr/>
          <a:lstStyle/>
          <a:p>
            <a:pPr lvl="0"/>
            <a:r>
              <a:rPr lang="da-DK" dirty="0" smtClean="0"/>
              <a:t>Klik for at redigere typografi i masteren</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da-DK" dirty="0"/>
          </a:p>
        </p:txBody>
      </p:sp>
      <p:sp>
        <p:nvSpPr>
          <p:cNvPr id="5" name="Pladsholder til billede 4"/>
          <p:cNvSpPr>
            <a:spLocks noGrp="1"/>
          </p:cNvSpPr>
          <p:nvPr>
            <p:ph type="pic" sz="quarter" idx="10"/>
          </p:nvPr>
        </p:nvSpPr>
        <p:spPr>
          <a:xfrm>
            <a:off x="7164388" y="203200"/>
            <a:ext cx="1522412" cy="704850"/>
          </a:xfrm>
        </p:spPr>
        <p:txBody>
          <a:bodyPr/>
          <a:lstStyle/>
          <a:p>
            <a:endParaRPr lang="da-DK" dirty="0"/>
          </a:p>
        </p:txBody>
      </p:sp>
      <p:pic>
        <p:nvPicPr>
          <p:cNvPr id="6" name="Billede 5"/>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7020272" y="193080"/>
            <a:ext cx="1943100" cy="71755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683568" y="3140968"/>
            <a:ext cx="7772400" cy="1362075"/>
          </a:xfrm>
        </p:spPr>
        <p:txBody>
          <a:bodyPr anchor="t"/>
          <a:lstStyle>
            <a:lvl1pPr algn="l">
              <a:defRPr sz="4000" b="1" cap="all"/>
            </a:lvl1pPr>
          </a:lstStyle>
          <a:p>
            <a:r>
              <a:rPr lang="da-DK" dirty="0" smtClean="0"/>
              <a:t>Klik for at redigere titeltypografi i masteren</a:t>
            </a:r>
            <a:endParaRPr lang="da-DK" dirty="0"/>
          </a:p>
        </p:txBody>
      </p:sp>
      <p:sp>
        <p:nvSpPr>
          <p:cNvPr id="3" name="Pladsholder til tekst 2"/>
          <p:cNvSpPr>
            <a:spLocks noGrp="1"/>
          </p:cNvSpPr>
          <p:nvPr>
            <p:ph type="body" idx="1"/>
          </p:nvPr>
        </p:nvSpPr>
        <p:spPr>
          <a:xfrm>
            <a:off x="683568" y="1640781"/>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typografi i masteren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dirty="0" smtClean="0"/>
              <a:t>Klik for at redigere typografi i masteren</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da-DK" dirty="0"/>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illede med billedtekst">
    <p:spTree>
      <p:nvGrpSpPr>
        <p:cNvPr id="1" name=""/>
        <p:cNvGrpSpPr/>
        <p:nvPr/>
      </p:nvGrpSpPr>
      <p:grpSpPr>
        <a:xfrm>
          <a:off x="0" y="0"/>
          <a:ext cx="0" cy="0"/>
          <a:chOff x="0" y="0"/>
          <a:chExt cx="0" cy="0"/>
        </a:xfrm>
      </p:grpSpPr>
      <p:sp>
        <p:nvSpPr>
          <p:cNvPr id="8" name="Rektangel 7"/>
          <p:cNvSpPr/>
          <p:nvPr userDrawn="1"/>
        </p:nvSpPr>
        <p:spPr>
          <a:xfrm>
            <a:off x="827584" y="1556792"/>
            <a:ext cx="7416824" cy="4320480"/>
          </a:xfrm>
          <a:prstGeom prst="rect">
            <a:avLst/>
          </a:prstGeom>
          <a:solidFill>
            <a:schemeClr val="bg1">
              <a:lumMod val="95000"/>
            </a:schemeClr>
          </a:solidFill>
          <a:ln w="34925">
            <a:solidFill>
              <a:srgbClr val="FFFFFF"/>
            </a:solidFill>
          </a:ln>
          <a:effectLst>
            <a:outerShdw blurRad="317500" dir="2700000" algn="ctr">
              <a:srgbClr val="000000">
                <a:alpha val="43000"/>
              </a:srgb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fontAlgn="auto">
              <a:spcBef>
                <a:spcPts val="0"/>
              </a:spcBef>
              <a:spcAft>
                <a:spcPts val="0"/>
              </a:spcAft>
              <a:defRPr/>
            </a:pPr>
            <a:endParaRPr lang="da-DK" dirty="0"/>
          </a:p>
        </p:txBody>
      </p:sp>
      <p:sp>
        <p:nvSpPr>
          <p:cNvPr id="10" name="Tekstboks 9"/>
          <p:cNvSpPr txBox="1"/>
          <p:nvPr userDrawn="1"/>
        </p:nvSpPr>
        <p:spPr>
          <a:xfrm>
            <a:off x="6660232" y="1556792"/>
            <a:ext cx="1440160" cy="4157649"/>
          </a:xfrm>
          <a:prstGeom prst="rect">
            <a:avLst/>
          </a:prstGeom>
          <a:noFill/>
          <a:ln>
            <a:noFill/>
          </a:ln>
        </p:spPr>
        <p:txBody>
          <a:bodyPr wrap="square" lIns="144000" tIns="144000" rIns="72000" bIns="7200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a-DK" sz="1800" baseline="30000" dirty="0" smtClean="0">
                <a:solidFill>
                  <a:sysClr val="windowText" lastClr="000000"/>
                </a:solidFill>
                <a:latin typeface="Arial"/>
              </a:rPr>
              <a:t>Billedtekst</a:t>
            </a:r>
          </a:p>
          <a:p>
            <a:pPr marL="0" marR="0" indent="0" algn="l" defTabSz="914400" rtl="0" eaLnBrk="1" fontAlgn="auto" latinLnBrk="0" hangingPunct="1">
              <a:lnSpc>
                <a:spcPct val="100000"/>
              </a:lnSpc>
              <a:spcBef>
                <a:spcPts val="0"/>
              </a:spcBef>
              <a:spcAft>
                <a:spcPts val="0"/>
              </a:spcAft>
              <a:buClrTx/>
              <a:buSzTx/>
              <a:buFontTx/>
              <a:buNone/>
              <a:tabLst/>
              <a:defRPr/>
            </a:pPr>
            <a:r>
              <a:rPr lang="da-DK" sz="1800" baseline="30000" dirty="0" err="1" smtClean="0">
                <a:solidFill>
                  <a:sysClr val="windowText" lastClr="000000"/>
                </a:solidFill>
                <a:latin typeface="Arial"/>
              </a:rPr>
              <a:t>esta</a:t>
            </a:r>
            <a:r>
              <a:rPr lang="da-DK" sz="1800" baseline="30000" dirty="0" smtClean="0">
                <a:solidFill>
                  <a:sysClr val="windowText" lastClr="000000"/>
                </a:solidFill>
                <a:latin typeface="Arial"/>
              </a:rPr>
              <a:t> </a:t>
            </a:r>
            <a:r>
              <a:rPr lang="da-DK" sz="1800" baseline="30000" dirty="0">
                <a:solidFill>
                  <a:sysClr val="windowText" lastClr="000000"/>
                </a:solidFill>
                <a:latin typeface="Arial"/>
              </a:rPr>
              <a:t>quo </a:t>
            </a:r>
            <a:r>
              <a:rPr lang="da-DK" sz="1800" baseline="30000" dirty="0" err="1">
                <a:solidFill>
                  <a:sysClr val="windowText" lastClr="000000"/>
                </a:solidFill>
                <a:latin typeface="Arial"/>
              </a:rPr>
              <a:t>temqui</a:t>
            </a:r>
            <a:r>
              <a:rPr lang="da-DK" sz="1800" baseline="30000" dirty="0">
                <a:solidFill>
                  <a:sysClr val="windowText" lastClr="000000"/>
                </a:solidFill>
                <a:latin typeface="Arial"/>
              </a:rPr>
              <a:t> </a:t>
            </a:r>
            <a:r>
              <a:rPr lang="da-DK" sz="1800" baseline="30000" dirty="0" err="1">
                <a:solidFill>
                  <a:sysClr val="windowText" lastClr="000000"/>
                </a:solidFill>
                <a:latin typeface="Arial"/>
              </a:rPr>
              <a:t>ut</a:t>
            </a:r>
            <a:r>
              <a:rPr lang="da-DK" sz="1800" baseline="30000" dirty="0">
                <a:solidFill>
                  <a:sysClr val="windowText" lastClr="000000"/>
                </a:solidFill>
                <a:latin typeface="Arial"/>
              </a:rPr>
              <a:t> </a:t>
            </a:r>
            <a:r>
              <a:rPr lang="da-DK" sz="1800" baseline="30000" dirty="0" err="1">
                <a:solidFill>
                  <a:sysClr val="windowText" lastClr="000000"/>
                </a:solidFill>
                <a:latin typeface="Arial"/>
              </a:rPr>
              <a:t>voluptaquia</a:t>
            </a:r>
            <a:r>
              <a:rPr lang="da-DK" sz="1800" baseline="30000" dirty="0">
                <a:solidFill>
                  <a:sysClr val="windowText" lastClr="000000"/>
                </a:solidFill>
                <a:latin typeface="Arial"/>
              </a:rPr>
              <a:t> </a:t>
            </a:r>
            <a:r>
              <a:rPr lang="da-DK" sz="1800" baseline="30000" dirty="0" err="1">
                <a:solidFill>
                  <a:sysClr val="windowText" lastClr="000000"/>
                </a:solidFill>
                <a:latin typeface="Arial"/>
              </a:rPr>
              <a:t>voloritiore</a:t>
            </a:r>
            <a:r>
              <a:rPr lang="da-DK" sz="1800" baseline="30000" dirty="0">
                <a:solidFill>
                  <a:sysClr val="windowText" lastClr="000000"/>
                </a:solidFill>
                <a:latin typeface="Arial"/>
              </a:rPr>
              <a:t> et </a:t>
            </a:r>
            <a:r>
              <a:rPr lang="da-DK" sz="1800" baseline="30000" dirty="0" err="1">
                <a:solidFill>
                  <a:sysClr val="windowText" lastClr="000000"/>
                </a:solidFill>
                <a:latin typeface="Arial"/>
              </a:rPr>
              <a:t>qui</a:t>
            </a:r>
            <a:r>
              <a:rPr lang="da-DK" sz="1800" baseline="30000" dirty="0">
                <a:solidFill>
                  <a:sysClr val="windowText" lastClr="000000"/>
                </a:solidFill>
                <a:latin typeface="Arial"/>
              </a:rPr>
              <a:t> </a:t>
            </a:r>
            <a:r>
              <a:rPr lang="da-DK" sz="1800" baseline="30000" dirty="0" err="1">
                <a:solidFill>
                  <a:sysClr val="windowText" lastClr="000000"/>
                </a:solidFill>
                <a:latin typeface="Arial"/>
              </a:rPr>
              <a:t>dussio</a:t>
            </a:r>
            <a:r>
              <a:rPr lang="da-DK" sz="1800" baseline="30000" dirty="0">
                <a:solidFill>
                  <a:sysClr val="windowText" lastClr="000000"/>
                </a:solidFill>
                <a:latin typeface="Arial"/>
              </a:rPr>
              <a:t> </a:t>
            </a:r>
            <a:r>
              <a:rPr lang="da-DK" sz="1800" baseline="30000" dirty="0" err="1" smtClean="0">
                <a:solidFill>
                  <a:sysClr val="windowText" lastClr="000000"/>
                </a:solidFill>
                <a:latin typeface="Arial"/>
              </a:rPr>
              <a:t>esta</a:t>
            </a:r>
            <a:r>
              <a:rPr lang="da-DK" sz="1800" baseline="30000" dirty="0" smtClean="0">
                <a:solidFill>
                  <a:sysClr val="windowText" lastClr="000000"/>
                </a:solidFill>
                <a:latin typeface="Arial"/>
              </a:rPr>
              <a:t> quo </a:t>
            </a:r>
            <a:r>
              <a:rPr lang="da-DK" sz="1800" baseline="30000" dirty="0" err="1" smtClean="0">
                <a:solidFill>
                  <a:sysClr val="windowText" lastClr="000000"/>
                </a:solidFill>
                <a:latin typeface="Arial"/>
              </a:rPr>
              <a:t>temqui</a:t>
            </a:r>
            <a:r>
              <a:rPr lang="da-DK" sz="1800" baseline="30000" dirty="0" smtClean="0">
                <a:solidFill>
                  <a:sysClr val="windowText" lastClr="000000"/>
                </a:solidFill>
                <a:latin typeface="Arial"/>
              </a:rPr>
              <a:t> </a:t>
            </a:r>
            <a:r>
              <a:rPr lang="da-DK" sz="1800" baseline="30000" dirty="0" err="1" smtClean="0">
                <a:solidFill>
                  <a:sysClr val="windowText" lastClr="000000"/>
                </a:solidFill>
                <a:latin typeface="Arial"/>
              </a:rPr>
              <a:t>ut</a:t>
            </a:r>
            <a:r>
              <a:rPr lang="da-DK" sz="1800" baseline="30000" dirty="0" smtClean="0">
                <a:solidFill>
                  <a:sysClr val="windowText" lastClr="000000"/>
                </a:solidFill>
                <a:latin typeface="Arial"/>
              </a:rPr>
              <a:t> </a:t>
            </a:r>
            <a:r>
              <a:rPr lang="da-DK" sz="1800" baseline="30000" dirty="0" err="1" smtClean="0">
                <a:solidFill>
                  <a:sysClr val="windowText" lastClr="000000"/>
                </a:solidFill>
                <a:latin typeface="Arial"/>
              </a:rPr>
              <a:t>voluptaquia</a:t>
            </a:r>
            <a:r>
              <a:rPr lang="da-DK" sz="1800" baseline="30000" dirty="0" smtClean="0">
                <a:solidFill>
                  <a:sysClr val="windowText" lastClr="000000"/>
                </a:solidFill>
                <a:latin typeface="Arial"/>
              </a:rPr>
              <a:t> </a:t>
            </a:r>
            <a:r>
              <a:rPr lang="da-DK" sz="1800" baseline="30000" dirty="0" err="1" smtClean="0">
                <a:solidFill>
                  <a:sysClr val="windowText" lastClr="000000"/>
                </a:solidFill>
                <a:latin typeface="Arial"/>
              </a:rPr>
              <a:t>voloritiore</a:t>
            </a:r>
            <a:r>
              <a:rPr lang="da-DK" sz="1800" baseline="30000" dirty="0" smtClean="0">
                <a:solidFill>
                  <a:sysClr val="windowText" lastClr="000000"/>
                </a:solidFill>
                <a:latin typeface="Arial"/>
              </a:rPr>
              <a:t> et </a:t>
            </a:r>
            <a:r>
              <a:rPr lang="da-DK" sz="1800" baseline="30000" dirty="0" err="1" smtClean="0">
                <a:solidFill>
                  <a:sysClr val="windowText" lastClr="000000"/>
                </a:solidFill>
                <a:latin typeface="Arial"/>
              </a:rPr>
              <a:t>qui</a:t>
            </a:r>
            <a:r>
              <a:rPr lang="da-DK" sz="1800" baseline="30000" dirty="0" smtClean="0">
                <a:solidFill>
                  <a:sysClr val="windowText" lastClr="000000"/>
                </a:solidFill>
                <a:latin typeface="Arial"/>
              </a:rPr>
              <a:t> </a:t>
            </a:r>
            <a:r>
              <a:rPr lang="da-DK" sz="1800" baseline="30000" dirty="0" err="1" smtClean="0">
                <a:solidFill>
                  <a:sysClr val="windowText" lastClr="000000"/>
                </a:solidFill>
                <a:latin typeface="Arial"/>
              </a:rPr>
              <a:t>dussio</a:t>
            </a:r>
            <a:r>
              <a:rPr lang="da-DK" sz="1800" baseline="30000" dirty="0" smtClean="0">
                <a:solidFill>
                  <a:sysClr val="windowText" lastClr="000000"/>
                </a:solidFill>
                <a:latin typeface="Arial"/>
              </a:rPr>
              <a:t> </a:t>
            </a:r>
            <a:r>
              <a:rPr lang="da-DK" sz="1800" baseline="30000" dirty="0" err="1" smtClean="0">
                <a:solidFill>
                  <a:sysClr val="windowText" lastClr="000000"/>
                </a:solidFill>
                <a:latin typeface="Arial"/>
              </a:rPr>
              <a:t>dollorrorias</a:t>
            </a:r>
            <a:r>
              <a:rPr lang="da-DK" sz="1800" baseline="30000" dirty="0" smtClean="0">
                <a:solidFill>
                  <a:sysClr val="windowText" lastClr="000000"/>
                </a:solidFill>
                <a:latin typeface="Arial"/>
              </a:rPr>
              <a:t> </a:t>
            </a:r>
            <a:r>
              <a:rPr lang="da-DK" sz="1800" baseline="30000" dirty="0" err="1" smtClean="0">
                <a:solidFill>
                  <a:sysClr val="windowText" lastClr="000000"/>
                </a:solidFill>
                <a:latin typeface="Arial"/>
              </a:rPr>
              <a:t>excerum</a:t>
            </a:r>
            <a:r>
              <a:rPr lang="da-DK" sz="1800" baseline="30000" dirty="0" smtClean="0">
                <a:solidFill>
                  <a:sysClr val="windowText" lastClr="000000"/>
                </a:solidFill>
                <a:latin typeface="Arial"/>
              </a:rPr>
              <a:t> </a:t>
            </a:r>
            <a:r>
              <a:rPr lang="da-DK" sz="1800" baseline="30000" dirty="0" err="1" smtClean="0">
                <a:solidFill>
                  <a:sysClr val="windowText" lastClr="000000"/>
                </a:solidFill>
                <a:latin typeface="Arial"/>
              </a:rPr>
              <a:t>lant</a:t>
            </a:r>
            <a:r>
              <a:rPr lang="da-DK" sz="1800" baseline="30000" dirty="0" smtClean="0">
                <a:solidFill>
                  <a:sysClr val="windowText" lastClr="000000"/>
                </a:solidFill>
                <a:latin typeface="Arial"/>
              </a:rPr>
              <a:t>, </a:t>
            </a:r>
            <a:r>
              <a:rPr lang="da-DK" sz="1800" baseline="30000" dirty="0" err="1" smtClean="0">
                <a:solidFill>
                  <a:sysClr val="windowText" lastClr="000000"/>
                </a:solidFill>
                <a:latin typeface="Arial"/>
              </a:rPr>
              <a:t>autetur</a:t>
            </a:r>
            <a:r>
              <a:rPr lang="da-DK" sz="1800" baseline="30000" dirty="0" smtClean="0">
                <a:solidFill>
                  <a:sysClr val="windowText" lastClr="000000"/>
                </a:solidFill>
                <a:latin typeface="Arial"/>
              </a:rPr>
              <a:t> </a:t>
            </a:r>
            <a:r>
              <a:rPr lang="da-DK" sz="1800" baseline="30000" dirty="0" err="1" smtClean="0">
                <a:solidFill>
                  <a:sysClr val="windowText" lastClr="000000"/>
                </a:solidFill>
                <a:latin typeface="Arial"/>
              </a:rPr>
              <a:t>aniamiumd</a:t>
            </a:r>
            <a:r>
              <a:rPr lang="da-DK" sz="1800" baseline="30000" dirty="0" smtClean="0">
                <a:solidFill>
                  <a:sysClr val="windowText" lastClr="000000"/>
                </a:solidFill>
                <a:latin typeface="Arial"/>
              </a:rPr>
              <a:t> </a:t>
            </a:r>
            <a:r>
              <a:rPr lang="da-DK" sz="1800" baseline="30000" dirty="0" err="1" smtClean="0">
                <a:solidFill>
                  <a:sysClr val="windowText" lastClr="000000"/>
                </a:solidFill>
                <a:latin typeface="Arial"/>
              </a:rPr>
              <a:t>ea</a:t>
            </a:r>
            <a:r>
              <a:rPr lang="da-DK" sz="1800" baseline="30000" dirty="0" smtClean="0">
                <a:solidFill>
                  <a:sysClr val="windowText" lastClr="000000"/>
                </a:solidFill>
                <a:latin typeface="Arial"/>
              </a:rPr>
              <a:t> vel </a:t>
            </a:r>
            <a:r>
              <a:rPr lang="da-DK" sz="1800" baseline="30000" dirty="0" err="1" smtClean="0">
                <a:solidFill>
                  <a:sysClr val="windowText" lastClr="000000"/>
                </a:solidFill>
                <a:latin typeface="Arial"/>
              </a:rPr>
              <a:t>maxim</a:t>
            </a:r>
            <a:r>
              <a:rPr lang="da-DK" sz="1800" baseline="30000" dirty="0" smtClean="0">
                <a:solidFill>
                  <a:sysClr val="windowText" lastClr="000000"/>
                </a:solidFill>
                <a:latin typeface="Arial"/>
              </a:rPr>
              <a:t> </a:t>
            </a:r>
            <a:r>
              <a:rPr lang="da-DK" sz="1800" baseline="30000" dirty="0" err="1" smtClean="0">
                <a:solidFill>
                  <a:sysClr val="windowText" lastClr="000000"/>
                </a:solidFill>
                <a:latin typeface="Arial"/>
              </a:rPr>
              <a:t>landis</a:t>
            </a:r>
            <a:r>
              <a:rPr lang="da-DK" sz="1800" baseline="30000" dirty="0" smtClean="0">
                <a:solidFill>
                  <a:sysClr val="windowText" lastClr="000000"/>
                </a:solidFill>
                <a:latin typeface="Arial"/>
              </a:rPr>
              <a:t> </a:t>
            </a:r>
            <a:r>
              <a:rPr lang="da-DK" sz="1800" baseline="30000" dirty="0" err="1" smtClean="0">
                <a:solidFill>
                  <a:sysClr val="windowText" lastClr="000000"/>
                </a:solidFill>
                <a:latin typeface="Arial"/>
              </a:rPr>
              <a:t>etureria</a:t>
            </a:r>
            <a:r>
              <a:rPr lang="da-DK" sz="1800" baseline="30000" dirty="0" smtClean="0">
                <a:solidFill>
                  <a:sysClr val="windowText" lastClr="000000"/>
                </a:solidFill>
                <a:latin typeface="Arial"/>
              </a:rPr>
              <a:t> </a:t>
            </a:r>
            <a:r>
              <a:rPr lang="da-DK" sz="1800" baseline="30000" dirty="0" err="1" smtClean="0">
                <a:solidFill>
                  <a:sysClr val="windowText" lastClr="000000"/>
                </a:solidFill>
                <a:latin typeface="Arial"/>
              </a:rPr>
              <a:t>aut</a:t>
            </a:r>
            <a:r>
              <a:rPr lang="da-DK" sz="1800" baseline="30000" dirty="0" smtClean="0">
                <a:solidFill>
                  <a:sysClr val="windowText" lastClr="000000"/>
                </a:solidFill>
                <a:latin typeface="Arial"/>
              </a:rPr>
              <a:t> </a:t>
            </a:r>
            <a:r>
              <a:rPr lang="da-DK" sz="1800" baseline="30000" dirty="0" err="1" smtClean="0">
                <a:solidFill>
                  <a:sysClr val="windowText" lastClr="000000"/>
                </a:solidFill>
                <a:latin typeface="Arial"/>
              </a:rPr>
              <a:t>everum</a:t>
            </a:r>
            <a:r>
              <a:rPr lang="da-DK" sz="1800" baseline="30000" dirty="0" smtClean="0">
                <a:solidFill>
                  <a:sysClr val="windowText" lastClr="000000"/>
                </a:solidFill>
                <a:latin typeface="Arial"/>
              </a:rPr>
              <a:t> </a:t>
            </a:r>
            <a:r>
              <a:rPr lang="da-DK" sz="1800" baseline="30000" dirty="0" err="1" smtClean="0">
                <a:solidFill>
                  <a:sysClr val="windowText" lastClr="000000"/>
                </a:solidFill>
                <a:latin typeface="Arial"/>
              </a:rPr>
              <a:t>quiamasear</a:t>
            </a:r>
            <a:r>
              <a:rPr lang="da-DK" sz="1800" baseline="30000" dirty="0" smtClean="0">
                <a:solidFill>
                  <a:sysClr val="windowText" lastClr="000000"/>
                </a:solidFill>
                <a:latin typeface="Arial"/>
              </a:rPr>
              <a:t> </a:t>
            </a:r>
            <a:r>
              <a:rPr lang="da-DK" sz="1800" baseline="30000" dirty="0" err="1" smtClean="0">
                <a:solidFill>
                  <a:sysClr val="windowText" lastClr="000000"/>
                </a:solidFill>
                <a:latin typeface="Arial"/>
              </a:rPr>
              <a:t>soloruntus</a:t>
            </a:r>
            <a:r>
              <a:rPr lang="da-DK" sz="1800" baseline="30000" dirty="0" smtClean="0">
                <a:solidFill>
                  <a:sysClr val="windowText" lastClr="000000"/>
                </a:solidFill>
                <a:latin typeface="Arial"/>
              </a:rPr>
              <a:t> et </a:t>
            </a:r>
            <a:r>
              <a:rPr lang="da-DK" sz="1800" baseline="30000" dirty="0" err="1" smtClean="0">
                <a:solidFill>
                  <a:sysClr val="windowText" lastClr="000000"/>
                </a:solidFill>
                <a:latin typeface="Arial"/>
              </a:rPr>
              <a:t>latia</a:t>
            </a:r>
            <a:r>
              <a:rPr lang="da-DK" sz="1800" baseline="30000" dirty="0" smtClean="0">
                <a:solidFill>
                  <a:sysClr val="windowText" lastClr="000000"/>
                </a:solidFill>
                <a:latin typeface="Arial"/>
              </a:rPr>
              <a:t> </a:t>
            </a:r>
            <a:r>
              <a:rPr lang="da-DK" sz="1800" baseline="30000" dirty="0" err="1" smtClean="0">
                <a:solidFill>
                  <a:sysClr val="windowText" lastClr="000000"/>
                </a:solidFill>
                <a:latin typeface="Arial"/>
              </a:rPr>
              <a:t>cuptatemquam</a:t>
            </a:r>
            <a:r>
              <a:rPr lang="da-DK" sz="1800" baseline="30000" dirty="0" smtClean="0">
                <a:solidFill>
                  <a:sysClr val="windowText" lastClr="000000"/>
                </a:solidFill>
                <a:latin typeface="Arial"/>
              </a:rPr>
              <a:t> </a:t>
            </a:r>
            <a:r>
              <a:rPr lang="da-DK" sz="1800" baseline="30000" dirty="0" err="1" smtClean="0">
                <a:solidFill>
                  <a:sysClr val="windowText" lastClr="000000"/>
                </a:solidFill>
                <a:latin typeface="Arial"/>
              </a:rPr>
              <a:t>quas</a:t>
            </a:r>
            <a:r>
              <a:rPr lang="da-DK" sz="1800" baseline="30000" dirty="0" smtClean="0">
                <a:solidFill>
                  <a:sysClr val="windowText" lastClr="000000"/>
                </a:solidFill>
                <a:latin typeface="Arial"/>
              </a:rPr>
              <a:t> </a:t>
            </a:r>
            <a:r>
              <a:rPr lang="da-DK" sz="1800" baseline="30000" dirty="0" err="1" smtClean="0">
                <a:solidFill>
                  <a:sysClr val="windowText" lastClr="000000"/>
                </a:solidFill>
                <a:latin typeface="Arial"/>
              </a:rPr>
              <a:t>aliquepo</a:t>
            </a:r>
            <a:endParaRPr lang="da-DK" sz="2000" baseline="30000" dirty="0">
              <a:solidFill>
                <a:sysClr val="windowText" lastClr="000000"/>
              </a:solidFill>
              <a:latin typeface="Arial"/>
            </a:endParaRPr>
          </a:p>
          <a:p>
            <a:pPr fontAlgn="auto">
              <a:spcBef>
                <a:spcPts val="0"/>
              </a:spcBef>
              <a:spcAft>
                <a:spcPts val="0"/>
              </a:spcAft>
              <a:defRPr/>
            </a:pPr>
            <a:endParaRPr lang="da-DK" sz="2400" baseline="30000" dirty="0">
              <a:solidFill>
                <a:sysClr val="windowText" lastClr="000000"/>
              </a:solidFill>
              <a:latin typeface="Arial"/>
            </a:endParaRPr>
          </a:p>
        </p:txBody>
      </p:sp>
      <p:sp>
        <p:nvSpPr>
          <p:cNvPr id="12" name="Pladsholder til billede 11"/>
          <p:cNvSpPr>
            <a:spLocks noGrp="1"/>
          </p:cNvSpPr>
          <p:nvPr>
            <p:ph type="pic" sz="quarter" idx="10"/>
          </p:nvPr>
        </p:nvSpPr>
        <p:spPr>
          <a:xfrm>
            <a:off x="827658" y="1557212"/>
            <a:ext cx="5760566" cy="4320000"/>
          </a:xfrm>
        </p:spPr>
        <p:txBody>
          <a:bodyPr/>
          <a:lstStyle/>
          <a:p>
            <a:endParaRPr lang="da-D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omt">
    <p:spTree>
      <p:nvGrpSpPr>
        <p:cNvPr id="1" name=""/>
        <p:cNvGrpSpPr/>
        <p:nvPr/>
      </p:nvGrpSpPr>
      <p:grpSpPr>
        <a:xfrm>
          <a:off x="0" y="0"/>
          <a:ext cx="0" cy="0"/>
          <a:chOff x="0" y="0"/>
          <a:chExt cx="0" cy="0"/>
        </a:xfrm>
      </p:grpSpPr>
      <p:pic>
        <p:nvPicPr>
          <p:cNvPr id="4" name="Billede 3"/>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6948264" y="260648"/>
            <a:ext cx="1943100" cy="717550"/>
          </a:xfrm>
          <a:prstGeom prst="rect">
            <a:avLst/>
          </a:prstGeom>
        </p:spPr>
      </p:pic>
    </p:spTree>
    <p:extLst>
      <p:ext uri="{BB962C8B-B14F-4D97-AF65-F5344CB8AC3E}">
        <p14:creationId xmlns:p14="http://schemas.microsoft.com/office/powerpoint/2010/main" xmlns="" val="39705240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1_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idx="1"/>
          </p:nvPr>
        </p:nvSpPr>
        <p:spPr/>
        <p:txBody>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a:xfrm>
            <a:off x="457200" y="6356350"/>
            <a:ext cx="2133600" cy="365125"/>
          </a:xfrm>
          <a:prstGeom prst="rect">
            <a:avLst/>
          </a:prstGeom>
        </p:spPr>
        <p:txBody>
          <a:bodyPr/>
          <a:lstStyle/>
          <a:p>
            <a:fld id="{93724699-C166-458A-8E8C-D9C99391E877}" type="datetimeFigureOut">
              <a:rPr lang="da-DK" smtClean="0"/>
              <a:pPr/>
              <a:t>16-03-2019</a:t>
            </a:fld>
            <a:endParaRPr lang="da-DK"/>
          </a:p>
        </p:txBody>
      </p:sp>
      <p:sp>
        <p:nvSpPr>
          <p:cNvPr id="5" name="Pladsholder til sidefod 4"/>
          <p:cNvSpPr>
            <a:spLocks noGrp="1"/>
          </p:cNvSpPr>
          <p:nvPr>
            <p:ph type="ftr" sz="quarter" idx="11"/>
          </p:nvPr>
        </p:nvSpPr>
        <p:spPr>
          <a:xfrm>
            <a:off x="3124200" y="6356350"/>
            <a:ext cx="2895600" cy="365125"/>
          </a:xfrm>
          <a:prstGeom prst="rect">
            <a:avLst/>
          </a:prstGeom>
        </p:spPr>
        <p:txBody>
          <a:bodyPr/>
          <a:lstStyle/>
          <a:p>
            <a:endParaRPr lang="da-DK"/>
          </a:p>
        </p:txBody>
      </p:sp>
      <p:sp>
        <p:nvSpPr>
          <p:cNvPr id="6" name="Pladsholder til diasnummer 5"/>
          <p:cNvSpPr>
            <a:spLocks noGrp="1"/>
          </p:cNvSpPr>
          <p:nvPr>
            <p:ph type="sldNum" sz="quarter" idx="12"/>
          </p:nvPr>
        </p:nvSpPr>
        <p:spPr>
          <a:xfrm>
            <a:off x="6553200" y="6356350"/>
            <a:ext cx="2133600" cy="365125"/>
          </a:xfrm>
          <a:prstGeom prst="rect">
            <a:avLst/>
          </a:prstGeom>
        </p:spPr>
        <p:txBody>
          <a:bodyPr/>
          <a:lstStyle/>
          <a:p>
            <a:fld id="{8521D750-E404-4297-99DD-1D5FA20501D8}" type="slidenum">
              <a:rPr lang="da-DK" smtClean="0"/>
              <a:pPr/>
              <a:t>‹#›</a:t>
            </a:fld>
            <a:endParaRPr lang="da-DK"/>
          </a:p>
        </p:txBody>
      </p:sp>
    </p:spTree>
    <p:extLst>
      <p:ext uri="{BB962C8B-B14F-4D97-AF65-F5344CB8AC3E}">
        <p14:creationId xmlns:p14="http://schemas.microsoft.com/office/powerpoint/2010/main" xmlns="" val="1261624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lvl1pPr>
              <a:defRPr sz="5400"/>
            </a:lvl1pPr>
          </a:lstStyle>
          <a:p>
            <a:r>
              <a:rPr lang="da-DK" dirty="0" smtClean="0"/>
              <a:t>Klik for at redigere titeltypografi i masteren</a:t>
            </a:r>
            <a:endParaRPr lang="da-DK" dirty="0"/>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dirty="0" smtClean="0"/>
              <a:t>Klik for at redigere undertiteltypografien i masteren</a:t>
            </a:r>
            <a:endParaRPr lang="da-DK"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idx="1"/>
          </p:nvPr>
        </p:nvSpPr>
        <p:spPr/>
        <p:txBody>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theme" Target="../theme/theme2.xml"/><Relationship Id="rId5" Type="http://schemas.openxmlformats.org/officeDocument/2006/relationships/slideLayout" Target="../slideLayouts/slideLayout12.xml"/><Relationship Id="rId4"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67544" y="202630"/>
            <a:ext cx="6491064" cy="706090"/>
          </a:xfrm>
          <a:prstGeom prst="rect">
            <a:avLst/>
          </a:prstGeom>
        </p:spPr>
        <p:txBody>
          <a:bodyPr vert="horz" lIns="91440" tIns="45720" rIns="91440" bIns="45720" rtlCol="0" anchor="ctr">
            <a:noAutofit/>
          </a:bodyPr>
          <a:lstStyle/>
          <a:p>
            <a:r>
              <a:rPr lang="da-DK" dirty="0" smtClean="0"/>
              <a:t>Klik for at redigere titeltypografi i masteren</a:t>
            </a:r>
            <a:endParaRPr lang="da-DK" dirty="0"/>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dirty="0" smtClean="0"/>
              <a:t>Klik for at redigere typografi i masteren</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da-DK"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7" r:id="rId5"/>
    <p:sldLayoutId id="2147483665" r:id="rId6"/>
    <p:sldLayoutId id="2147483666" r:id="rId7"/>
  </p:sldLayoutIdLst>
  <p:txStyles>
    <p:titleStyle>
      <a:lvl1pPr algn="ctr" defTabSz="914400" rtl="0" eaLnBrk="1" latinLnBrk="0" hangingPunct="1">
        <a:spcBef>
          <a:spcPct val="0"/>
        </a:spcBef>
        <a:buNone/>
        <a:defRPr sz="3600" kern="1200">
          <a:solidFill>
            <a:schemeClr val="tx1">
              <a:lumMod val="65000"/>
              <a:lumOff val="35000"/>
            </a:schemeClr>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65000"/>
              <a:lumOff val="35000"/>
            </a:schemeClr>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lumMod val="65000"/>
              <a:lumOff val="35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lumMod val="65000"/>
              <a:lumOff val="3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67544" y="202630"/>
            <a:ext cx="6491064" cy="706090"/>
          </a:xfrm>
          <a:prstGeom prst="rect">
            <a:avLst/>
          </a:prstGeom>
        </p:spPr>
        <p:txBody>
          <a:bodyPr vert="horz" lIns="91440" tIns="45720" rIns="91440" bIns="45720" rtlCol="0" anchor="ctr">
            <a:noAutofit/>
          </a:bodyPr>
          <a:lstStyle/>
          <a:p>
            <a:r>
              <a:rPr lang="da-DK" dirty="0" smtClean="0"/>
              <a:t>Klik for at redigere titeltypografi i masteren</a:t>
            </a:r>
            <a:endParaRPr lang="da-DK" dirty="0"/>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dirty="0" smtClean="0"/>
              <a:t>Klik for at redigere typografi i masteren</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da-DK" dirty="0"/>
          </a:p>
        </p:txBody>
      </p:sp>
      <p:sp>
        <p:nvSpPr>
          <p:cNvPr id="7" name="Tekstboks 6"/>
          <p:cNvSpPr txBox="1"/>
          <p:nvPr userDrawn="1"/>
        </p:nvSpPr>
        <p:spPr>
          <a:xfrm>
            <a:off x="611560" y="6166465"/>
            <a:ext cx="1872208" cy="584775"/>
          </a:xfrm>
          <a:prstGeom prst="rect">
            <a:avLst/>
          </a:prstGeom>
          <a:noFill/>
        </p:spPr>
        <p:txBody>
          <a:bodyPr wrap="square" rtlCol="0">
            <a:spAutoFit/>
          </a:bodyPr>
          <a:lstStyle/>
          <a:p>
            <a:r>
              <a:rPr lang="da-DK" sz="1200" b="1" dirty="0" smtClean="0">
                <a:solidFill>
                  <a:schemeClr val="tx1">
                    <a:lumMod val="65000"/>
                    <a:lumOff val="35000"/>
                  </a:schemeClr>
                </a:solidFill>
              </a:rPr>
              <a:t>AFDELING</a:t>
            </a:r>
          </a:p>
          <a:p>
            <a:r>
              <a:rPr lang="da-DK" sz="1000" b="0" dirty="0" smtClean="0">
                <a:solidFill>
                  <a:schemeClr val="tx1">
                    <a:lumMod val="65000"/>
                    <a:lumOff val="35000"/>
                  </a:schemeClr>
                </a:solidFill>
              </a:rPr>
              <a:t>Magistratsafdeling</a:t>
            </a:r>
          </a:p>
          <a:p>
            <a:r>
              <a:rPr lang="da-DK" sz="1000" b="0" dirty="0" smtClean="0">
                <a:solidFill>
                  <a:schemeClr val="tx1">
                    <a:lumMod val="65000"/>
                    <a:lumOff val="35000"/>
                  </a:schemeClr>
                </a:solidFill>
              </a:rPr>
              <a:t>Aarhus Kommune</a:t>
            </a:r>
            <a:endParaRPr lang="da-DK" sz="1000" b="0" dirty="0">
              <a:solidFill>
                <a:schemeClr val="tx1">
                  <a:lumMod val="65000"/>
                  <a:lumOff val="35000"/>
                </a:schemeClr>
              </a:solidFill>
            </a:endParaRPr>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Lst>
  <p:txStyles>
    <p:titleStyle>
      <a:lvl1pPr algn="ctr" defTabSz="914400" rtl="0" eaLnBrk="1" latinLnBrk="0" hangingPunct="1">
        <a:spcBef>
          <a:spcPct val="0"/>
        </a:spcBef>
        <a:buNone/>
        <a:defRPr sz="3600" kern="1200">
          <a:solidFill>
            <a:schemeClr val="accent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65000"/>
              <a:lumOff val="35000"/>
            </a:schemeClr>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lumMod val="65000"/>
              <a:lumOff val="35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lumMod val="65000"/>
              <a:lumOff val="3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3568" y="2924944"/>
            <a:ext cx="7772400" cy="1470025"/>
          </a:xfrm>
        </p:spPr>
        <p:txBody>
          <a:bodyPr/>
          <a:lstStyle/>
          <a:p>
            <a:r>
              <a:rPr lang="da-DK" sz="5000" dirty="0"/>
              <a:t>Tilstanden på anbringelsesområdet – et kommunalt perspektiv </a:t>
            </a:r>
            <a:br>
              <a:rPr lang="da-DK" sz="5000" dirty="0"/>
            </a:br>
            <a:r>
              <a:rPr lang="da-DK" sz="2000" dirty="0"/>
              <a:t>d. 10.  januar 2017</a:t>
            </a:r>
            <a:br>
              <a:rPr lang="da-DK" sz="2000" dirty="0"/>
            </a:br>
            <a:r>
              <a:rPr lang="da-DK" sz="2000" dirty="0"/>
              <a:t/>
            </a:r>
            <a:br>
              <a:rPr lang="da-DK" sz="2000" dirty="0"/>
            </a:br>
            <a:r>
              <a:rPr lang="da-DK" sz="2000" dirty="0"/>
              <a:t>Ved Erik Kaastrup-Hansen</a:t>
            </a:r>
            <a:br>
              <a:rPr lang="da-DK" sz="2000" dirty="0"/>
            </a:br>
            <a:r>
              <a:rPr lang="da-DK" sz="2000" dirty="0"/>
              <a:t>Foreningen af Socialchefer i Danmark</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475656" y="202630"/>
            <a:ext cx="5482952" cy="706090"/>
          </a:xfrm>
        </p:spPr>
        <p:txBody>
          <a:bodyPr/>
          <a:lstStyle/>
          <a:p>
            <a:r>
              <a:rPr lang="da-DK" dirty="0">
                <a:solidFill>
                  <a:schemeClr val="tx1"/>
                </a:solidFill>
              </a:rPr>
              <a:t>Hvad er der igangsat</a:t>
            </a:r>
            <a:endParaRPr lang="da-DK" dirty="0"/>
          </a:p>
        </p:txBody>
      </p:sp>
      <p:sp>
        <p:nvSpPr>
          <p:cNvPr id="3" name="Pladsholder til indhold 2"/>
          <p:cNvSpPr>
            <a:spLocks noGrp="1"/>
          </p:cNvSpPr>
          <p:nvPr>
            <p:ph idx="1"/>
          </p:nvPr>
        </p:nvSpPr>
        <p:spPr/>
        <p:txBody>
          <a:bodyPr>
            <a:normAutofit lnSpcReduction="10000"/>
          </a:bodyPr>
          <a:lstStyle/>
          <a:p>
            <a:r>
              <a:rPr lang="da-DK" sz="2800" dirty="0">
                <a:solidFill>
                  <a:schemeClr val="tx1"/>
                </a:solidFill>
              </a:rPr>
              <a:t>Der har været et stort fokus på at forbedre sagsbehandlingen i kommunerne</a:t>
            </a:r>
            <a:r>
              <a:rPr lang="da-DK" sz="2800" dirty="0" smtClean="0">
                <a:solidFill>
                  <a:schemeClr val="tx1"/>
                </a:solidFill>
              </a:rPr>
              <a:t>:</a:t>
            </a:r>
          </a:p>
          <a:p>
            <a:pPr marL="0" indent="0">
              <a:buNone/>
            </a:pPr>
            <a:endParaRPr lang="da-DK" sz="2800" dirty="0">
              <a:solidFill>
                <a:schemeClr val="tx1"/>
              </a:solidFill>
            </a:endParaRPr>
          </a:p>
          <a:p>
            <a:pPr>
              <a:buFont typeface="Wingdings" panose="05000000000000000000" pitchFamily="2" charset="2"/>
              <a:buChar char="Ø"/>
            </a:pPr>
            <a:r>
              <a:rPr lang="da-DK" sz="2800" dirty="0">
                <a:solidFill>
                  <a:schemeClr val="tx1"/>
                </a:solidFill>
              </a:rPr>
              <a:t>Uddannelse</a:t>
            </a:r>
          </a:p>
          <a:p>
            <a:pPr>
              <a:buFont typeface="Wingdings" panose="05000000000000000000" pitchFamily="2" charset="2"/>
              <a:buChar char="Ø"/>
            </a:pPr>
            <a:r>
              <a:rPr lang="da-DK" sz="2800" dirty="0" err="1">
                <a:solidFill>
                  <a:schemeClr val="tx1"/>
                </a:solidFill>
              </a:rPr>
              <a:t>Task</a:t>
            </a:r>
            <a:r>
              <a:rPr lang="da-DK" sz="2800" dirty="0">
                <a:solidFill>
                  <a:schemeClr val="tx1"/>
                </a:solidFill>
              </a:rPr>
              <a:t>-Force		</a:t>
            </a:r>
          </a:p>
          <a:p>
            <a:pPr>
              <a:buFont typeface="Wingdings" panose="05000000000000000000" pitchFamily="2" charset="2"/>
              <a:buChar char="Ø"/>
            </a:pPr>
            <a:r>
              <a:rPr lang="da-DK" sz="2800" dirty="0">
                <a:solidFill>
                  <a:schemeClr val="tx1"/>
                </a:solidFill>
              </a:rPr>
              <a:t>Ekstern kvalitetsgennemgang</a:t>
            </a:r>
          </a:p>
          <a:p>
            <a:pPr>
              <a:buFont typeface="Wingdings" panose="05000000000000000000" pitchFamily="2" charset="2"/>
              <a:buChar char="Ø"/>
            </a:pPr>
            <a:r>
              <a:rPr lang="da-DK" sz="2800" dirty="0">
                <a:solidFill>
                  <a:schemeClr val="tx1"/>
                </a:solidFill>
              </a:rPr>
              <a:t>Ledelsestilsyn</a:t>
            </a:r>
          </a:p>
          <a:p>
            <a:pPr>
              <a:buFont typeface="Wingdings" panose="05000000000000000000" pitchFamily="2" charset="2"/>
              <a:buChar char="Ø"/>
            </a:pPr>
            <a:r>
              <a:rPr lang="da-DK" sz="2800" dirty="0">
                <a:solidFill>
                  <a:schemeClr val="tx1"/>
                </a:solidFill>
              </a:rPr>
              <a:t>IT-understøttelse (ex. DUBO)</a:t>
            </a:r>
          </a:p>
          <a:p>
            <a:pPr>
              <a:buFont typeface="Wingdings" panose="05000000000000000000" pitchFamily="2" charset="2"/>
              <a:buChar char="Ø"/>
            </a:pPr>
            <a:r>
              <a:rPr lang="da-DK" sz="2800" dirty="0">
                <a:solidFill>
                  <a:schemeClr val="tx1"/>
                </a:solidFill>
              </a:rPr>
              <a:t>Effektvurdering</a:t>
            </a:r>
          </a:p>
        </p:txBody>
      </p:sp>
    </p:spTree>
    <p:extLst>
      <p:ext uri="{BB962C8B-B14F-4D97-AF65-F5344CB8AC3E}">
        <p14:creationId xmlns:p14="http://schemas.microsoft.com/office/powerpoint/2010/main" xmlns="" val="37695823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solidFill>
                  <a:schemeClr val="tx1"/>
                </a:solidFill>
              </a:rPr>
              <a:t>Status sagsbehandling og retssikkerhed </a:t>
            </a:r>
            <a:endParaRPr lang="da-DK" dirty="0"/>
          </a:p>
        </p:txBody>
      </p:sp>
      <p:sp>
        <p:nvSpPr>
          <p:cNvPr id="3" name="Pladsholder til indhold 2"/>
          <p:cNvSpPr>
            <a:spLocks noGrp="1"/>
          </p:cNvSpPr>
          <p:nvPr>
            <p:ph idx="1"/>
          </p:nvPr>
        </p:nvSpPr>
        <p:spPr/>
        <p:txBody>
          <a:bodyPr>
            <a:normAutofit fontScale="85000" lnSpcReduction="20000"/>
          </a:bodyPr>
          <a:lstStyle/>
          <a:p>
            <a:pPr lvl="1">
              <a:buFont typeface="Arial" panose="020B0604020202020204" pitchFamily="34" charset="0"/>
              <a:buChar char="•"/>
            </a:pPr>
            <a:r>
              <a:rPr lang="da-DK" dirty="0" smtClean="0">
                <a:solidFill>
                  <a:schemeClr val="tx1"/>
                </a:solidFill>
              </a:rPr>
              <a:t>JA </a:t>
            </a:r>
            <a:r>
              <a:rPr lang="da-DK" dirty="0">
                <a:solidFill>
                  <a:schemeClr val="tx1"/>
                </a:solidFill>
              </a:rPr>
              <a:t>der er betydeligt plads til forbedringer hvad angår opfyldelse af sagsbehandlingsregler og styrkelse af retssikkerheden!</a:t>
            </a:r>
          </a:p>
          <a:p>
            <a:pPr lvl="1">
              <a:buNone/>
            </a:pPr>
            <a:endParaRPr lang="da-DK" dirty="0">
              <a:solidFill>
                <a:schemeClr val="tx1"/>
              </a:solidFill>
            </a:endParaRPr>
          </a:p>
          <a:p>
            <a:pPr lvl="1">
              <a:buNone/>
            </a:pPr>
            <a:r>
              <a:rPr lang="da-DK" dirty="0">
                <a:solidFill>
                  <a:schemeClr val="tx1"/>
                </a:solidFill>
              </a:rPr>
              <a:t>Hvordan opnår vi det:</a:t>
            </a:r>
          </a:p>
          <a:p>
            <a:pPr lvl="1">
              <a:buNone/>
            </a:pPr>
            <a:endParaRPr lang="da-DK" dirty="0">
              <a:solidFill>
                <a:schemeClr val="tx1"/>
              </a:solidFill>
            </a:endParaRPr>
          </a:p>
          <a:p>
            <a:pPr lvl="1">
              <a:buFont typeface="Wingdings" panose="05000000000000000000" pitchFamily="2" charset="2"/>
              <a:buChar char="Ø"/>
            </a:pPr>
            <a:r>
              <a:rPr lang="da-DK" dirty="0">
                <a:solidFill>
                  <a:schemeClr val="tx1"/>
                </a:solidFill>
              </a:rPr>
              <a:t>Mere </a:t>
            </a:r>
            <a:r>
              <a:rPr lang="da-DK" dirty="0" smtClean="0">
                <a:solidFill>
                  <a:schemeClr val="tx1"/>
                </a:solidFill>
              </a:rPr>
              <a:t>kontrol ?</a:t>
            </a:r>
          </a:p>
          <a:p>
            <a:pPr lvl="1">
              <a:buFont typeface="Wingdings" panose="05000000000000000000" pitchFamily="2" charset="2"/>
              <a:buChar char="Ø"/>
            </a:pPr>
            <a:r>
              <a:rPr lang="da-DK" dirty="0" smtClean="0">
                <a:solidFill>
                  <a:schemeClr val="tx1"/>
                </a:solidFill>
              </a:rPr>
              <a:t>Straf ?</a:t>
            </a:r>
            <a:endParaRPr lang="da-DK" dirty="0">
              <a:solidFill>
                <a:schemeClr val="tx1"/>
              </a:solidFill>
            </a:endParaRPr>
          </a:p>
          <a:p>
            <a:pPr lvl="1">
              <a:buFont typeface="Wingdings" panose="05000000000000000000" pitchFamily="2" charset="2"/>
              <a:buChar char="Ø"/>
            </a:pPr>
            <a:r>
              <a:rPr lang="da-DK" dirty="0">
                <a:solidFill>
                  <a:schemeClr val="tx1"/>
                </a:solidFill>
              </a:rPr>
              <a:t>Mere lovregulering?</a:t>
            </a:r>
          </a:p>
          <a:p>
            <a:pPr lvl="1">
              <a:buFont typeface="Wingdings" panose="05000000000000000000" pitchFamily="2" charset="2"/>
              <a:buChar char="Ø"/>
            </a:pPr>
            <a:r>
              <a:rPr lang="da-DK" dirty="0">
                <a:solidFill>
                  <a:schemeClr val="tx1"/>
                </a:solidFill>
              </a:rPr>
              <a:t>Mere dokumentation?</a:t>
            </a:r>
          </a:p>
          <a:p>
            <a:pPr lvl="1">
              <a:buFont typeface="Wingdings" panose="05000000000000000000" pitchFamily="2" charset="2"/>
              <a:buChar char="Ø"/>
            </a:pPr>
            <a:r>
              <a:rPr lang="da-DK" dirty="0">
                <a:solidFill>
                  <a:schemeClr val="tx1"/>
                </a:solidFill>
              </a:rPr>
              <a:t>Bedre uddannelse og flere sagsbehandlere?</a:t>
            </a:r>
          </a:p>
          <a:p>
            <a:pPr lvl="1">
              <a:buFont typeface="Wingdings" panose="05000000000000000000" pitchFamily="2" charset="2"/>
              <a:buChar char="Ø"/>
            </a:pPr>
            <a:r>
              <a:rPr lang="da-DK" dirty="0">
                <a:solidFill>
                  <a:schemeClr val="tx1"/>
                </a:solidFill>
              </a:rPr>
              <a:t>Et andet fokus på socialt arbejde</a:t>
            </a:r>
            <a:r>
              <a:rPr lang="da-DK" dirty="0" smtClean="0">
                <a:solidFill>
                  <a:schemeClr val="tx1"/>
                </a:solidFill>
              </a:rPr>
              <a:t>?</a:t>
            </a:r>
            <a:endParaRPr lang="da-DK" dirty="0">
              <a:solidFill>
                <a:schemeClr val="tx1"/>
              </a:solidFill>
            </a:endParaRPr>
          </a:p>
          <a:p>
            <a:endParaRPr lang="da-DK" dirty="0"/>
          </a:p>
        </p:txBody>
      </p:sp>
    </p:spTree>
    <p:extLst>
      <p:ext uri="{BB962C8B-B14F-4D97-AF65-F5344CB8AC3E}">
        <p14:creationId xmlns:p14="http://schemas.microsoft.com/office/powerpoint/2010/main" xmlns="" val="1412075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19672" y="548680"/>
            <a:ext cx="5338936" cy="360040"/>
          </a:xfrm>
        </p:spPr>
        <p:txBody>
          <a:bodyPr/>
          <a:lstStyle/>
          <a:p>
            <a:r>
              <a:rPr lang="da-DK" dirty="0">
                <a:solidFill>
                  <a:schemeClr val="tx1"/>
                </a:solidFill>
              </a:rPr>
              <a:t>Skal der noget andet til ?</a:t>
            </a:r>
            <a:br>
              <a:rPr lang="da-DK" dirty="0">
                <a:solidFill>
                  <a:schemeClr val="tx1"/>
                </a:solidFill>
              </a:rPr>
            </a:br>
            <a:endParaRPr lang="da-DK" dirty="0">
              <a:solidFill>
                <a:schemeClr val="tx1"/>
              </a:solidFill>
            </a:endParaRPr>
          </a:p>
        </p:txBody>
      </p:sp>
      <p:sp>
        <p:nvSpPr>
          <p:cNvPr id="3" name="Pladsholder til indhold 2"/>
          <p:cNvSpPr>
            <a:spLocks noGrp="1"/>
          </p:cNvSpPr>
          <p:nvPr>
            <p:ph idx="1"/>
          </p:nvPr>
        </p:nvSpPr>
        <p:spPr>
          <a:xfrm>
            <a:off x="421196" y="2032248"/>
            <a:ext cx="8229600" cy="1900808"/>
          </a:xfrm>
        </p:spPr>
        <p:txBody>
          <a:bodyPr>
            <a:normAutofit fontScale="62500" lnSpcReduction="20000"/>
          </a:bodyPr>
          <a:lstStyle/>
          <a:p>
            <a:pPr marL="0" indent="0" algn="ctr">
              <a:buNone/>
            </a:pPr>
            <a:r>
              <a:rPr lang="da-DK" b="1" dirty="0"/>
              <a:t>”</a:t>
            </a:r>
            <a:r>
              <a:rPr lang="da-DK" b="1" dirty="0">
                <a:solidFill>
                  <a:schemeClr val="tx1"/>
                </a:solidFill>
              </a:rPr>
              <a:t>Hvis der skal formuleres nogle langsigtede mål på socialområdet,</a:t>
            </a:r>
          </a:p>
          <a:p>
            <a:pPr marL="0" indent="0" algn="ctr">
              <a:buNone/>
            </a:pPr>
            <a:r>
              <a:rPr lang="da-DK" b="1" dirty="0">
                <a:solidFill>
                  <a:schemeClr val="tx1"/>
                </a:solidFill>
              </a:rPr>
              <a:t> bør man først finde ud af, hvad det egentlig er, socialt arbejde skal. </a:t>
            </a:r>
          </a:p>
          <a:p>
            <a:pPr algn="ctr"/>
            <a:endParaRPr lang="da-DK" sz="4800" dirty="0">
              <a:solidFill>
                <a:schemeClr val="tx1"/>
              </a:solidFill>
            </a:endParaRPr>
          </a:p>
          <a:p>
            <a:pPr algn="ctr"/>
            <a:r>
              <a:rPr lang="da-DK" sz="4800" dirty="0">
                <a:solidFill>
                  <a:schemeClr val="tx1"/>
                </a:solidFill>
              </a:rPr>
              <a:t>Opgaven var - og er - at hjælpe</a:t>
            </a:r>
            <a:r>
              <a:rPr lang="da-DK" dirty="0">
                <a:solidFill>
                  <a:schemeClr val="tx1"/>
                </a:solidFill>
              </a:rPr>
              <a:t>.</a:t>
            </a:r>
            <a:r>
              <a:rPr lang="da-DK" b="1" dirty="0">
                <a:solidFill>
                  <a:schemeClr val="tx1"/>
                </a:solidFill>
              </a:rPr>
              <a:t> ”</a:t>
            </a:r>
          </a:p>
          <a:p>
            <a:endParaRPr lang="da-DK" dirty="0"/>
          </a:p>
          <a:p>
            <a:endParaRPr lang="da-DK" dirty="0"/>
          </a:p>
        </p:txBody>
      </p:sp>
      <p:sp>
        <p:nvSpPr>
          <p:cNvPr id="4" name="Tekstfelt 3"/>
          <p:cNvSpPr txBox="1"/>
          <p:nvPr/>
        </p:nvSpPr>
        <p:spPr>
          <a:xfrm>
            <a:off x="1403648" y="4797152"/>
            <a:ext cx="6737920" cy="954107"/>
          </a:xfrm>
          <a:prstGeom prst="rect">
            <a:avLst/>
          </a:prstGeom>
          <a:noFill/>
        </p:spPr>
        <p:txBody>
          <a:bodyPr wrap="square" rtlCol="0">
            <a:spAutoFit/>
          </a:bodyPr>
          <a:lstStyle/>
          <a:p>
            <a:r>
              <a:rPr lang="da-DK" sz="2000" dirty="0">
                <a:solidFill>
                  <a:schemeClr val="bg1">
                    <a:lumMod val="50000"/>
                  </a:schemeClr>
                </a:solidFill>
              </a:rPr>
              <a:t>Bettina Post: Gå fundamentet efter i sømmene.</a:t>
            </a:r>
          </a:p>
          <a:p>
            <a:r>
              <a:rPr lang="da-DK" dirty="0">
                <a:solidFill>
                  <a:schemeClr val="bg1">
                    <a:lumMod val="50000"/>
                  </a:schemeClr>
                </a:solidFill>
              </a:rPr>
              <a:t>http://www.altinget.dk/artikel/bettina-post-gaa-fundamentet-efter-i-soemmene</a:t>
            </a:r>
          </a:p>
        </p:txBody>
      </p:sp>
    </p:spTree>
    <p:extLst>
      <p:ext uri="{BB962C8B-B14F-4D97-AF65-F5344CB8AC3E}">
        <p14:creationId xmlns:p14="http://schemas.microsoft.com/office/powerpoint/2010/main" xmlns="" val="14738328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lede 1"/>
          <p:cNvPicPr>
            <a:picLocks noChangeAspect="1"/>
          </p:cNvPicPr>
          <p:nvPr/>
        </p:nvPicPr>
        <p:blipFill>
          <a:blip r:embed="rId3" cstate="print"/>
          <a:stretch>
            <a:fillRect/>
          </a:stretch>
        </p:blipFill>
        <p:spPr>
          <a:xfrm>
            <a:off x="1834659" y="1484207"/>
            <a:ext cx="5474682" cy="3889585"/>
          </a:xfrm>
          <a:prstGeom prst="rect">
            <a:avLst/>
          </a:prstGeom>
        </p:spPr>
      </p:pic>
    </p:spTree>
    <p:extLst>
      <p:ext uri="{BB962C8B-B14F-4D97-AF65-F5344CB8AC3E}">
        <p14:creationId xmlns:p14="http://schemas.microsoft.com/office/powerpoint/2010/main" xmlns="" val="36599329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lede 1"/>
          <p:cNvPicPr>
            <a:picLocks noChangeAspect="1"/>
          </p:cNvPicPr>
          <p:nvPr/>
        </p:nvPicPr>
        <p:blipFill>
          <a:blip r:embed="rId3" cstate="print"/>
          <a:stretch>
            <a:fillRect/>
          </a:stretch>
        </p:blipFill>
        <p:spPr>
          <a:xfrm>
            <a:off x="1941348" y="1593945"/>
            <a:ext cx="5261304" cy="3670110"/>
          </a:xfrm>
          <a:prstGeom prst="rect">
            <a:avLst/>
          </a:prstGeom>
        </p:spPr>
      </p:pic>
    </p:spTree>
    <p:extLst>
      <p:ext uri="{BB962C8B-B14F-4D97-AF65-F5344CB8AC3E}">
        <p14:creationId xmlns:p14="http://schemas.microsoft.com/office/powerpoint/2010/main" xmlns="" val="42789456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solidFill>
                  <a:schemeClr val="tx1"/>
                </a:solidFill>
              </a:rPr>
              <a:t>Hvad virker?</a:t>
            </a:r>
          </a:p>
        </p:txBody>
      </p:sp>
      <p:sp>
        <p:nvSpPr>
          <p:cNvPr id="3" name="Pladsholder til indhold 2"/>
          <p:cNvSpPr>
            <a:spLocks noGrp="1"/>
          </p:cNvSpPr>
          <p:nvPr>
            <p:ph idx="1"/>
          </p:nvPr>
        </p:nvSpPr>
        <p:spPr>
          <a:xfrm>
            <a:off x="457200" y="1412776"/>
            <a:ext cx="8229600" cy="5112568"/>
          </a:xfrm>
        </p:spPr>
        <p:txBody>
          <a:bodyPr>
            <a:normAutofit fontScale="47500" lnSpcReduction="20000"/>
          </a:bodyPr>
          <a:lstStyle/>
          <a:p>
            <a:pPr marL="0" indent="0">
              <a:buNone/>
            </a:pPr>
            <a:endParaRPr lang="da-DK" sz="4200" dirty="0" smtClean="0">
              <a:solidFill>
                <a:schemeClr val="tx1"/>
              </a:solidFill>
            </a:endParaRPr>
          </a:p>
          <a:p>
            <a:pPr marL="0" indent="0">
              <a:buNone/>
            </a:pPr>
            <a:r>
              <a:rPr lang="da-DK" sz="4200" dirty="0" smtClean="0">
                <a:solidFill>
                  <a:schemeClr val="tx1"/>
                </a:solidFill>
              </a:rPr>
              <a:t>Hvad </a:t>
            </a:r>
            <a:r>
              <a:rPr lang="da-DK" sz="4200" dirty="0">
                <a:solidFill>
                  <a:schemeClr val="tx1"/>
                </a:solidFill>
              </a:rPr>
              <a:t>er vigtigt og virksomt? </a:t>
            </a:r>
            <a:endParaRPr lang="da-DK" sz="4200" dirty="0" smtClean="0">
              <a:solidFill>
                <a:schemeClr val="tx1"/>
              </a:solidFill>
            </a:endParaRPr>
          </a:p>
          <a:p>
            <a:pPr marL="0" indent="0">
              <a:buNone/>
            </a:pPr>
            <a:endParaRPr lang="da-DK" sz="4200" dirty="0">
              <a:solidFill>
                <a:schemeClr val="tx1"/>
              </a:solidFill>
            </a:endParaRPr>
          </a:p>
          <a:p>
            <a:pPr>
              <a:buFont typeface="Wingdings" panose="05000000000000000000" pitchFamily="2" charset="2"/>
              <a:buChar char="Ø"/>
            </a:pPr>
            <a:r>
              <a:rPr lang="da-DK" sz="4200" dirty="0">
                <a:solidFill>
                  <a:schemeClr val="tx1"/>
                </a:solidFill>
              </a:rPr>
              <a:t>Forebyggelse og tidlig </a:t>
            </a:r>
            <a:r>
              <a:rPr lang="da-DK" sz="4200" dirty="0" smtClean="0">
                <a:solidFill>
                  <a:schemeClr val="tx1"/>
                </a:solidFill>
              </a:rPr>
              <a:t>indsats. </a:t>
            </a:r>
            <a:endParaRPr lang="da-DK" sz="4200" dirty="0">
              <a:solidFill>
                <a:schemeClr val="tx1"/>
              </a:solidFill>
            </a:endParaRPr>
          </a:p>
          <a:p>
            <a:pPr marL="0" indent="0">
              <a:buNone/>
            </a:pPr>
            <a:endParaRPr lang="da-DK" sz="4200" dirty="0">
              <a:solidFill>
                <a:schemeClr val="tx1"/>
              </a:solidFill>
            </a:endParaRPr>
          </a:p>
          <a:p>
            <a:pPr marL="0" indent="0">
              <a:buNone/>
            </a:pPr>
            <a:r>
              <a:rPr lang="da-DK" sz="4200" dirty="0">
                <a:solidFill>
                  <a:schemeClr val="tx1"/>
                </a:solidFill>
              </a:rPr>
              <a:t>Hvorfor? </a:t>
            </a:r>
          </a:p>
          <a:p>
            <a:pPr>
              <a:buFont typeface="Wingdings" panose="05000000000000000000" pitchFamily="2" charset="2"/>
              <a:buChar char="Ø"/>
            </a:pPr>
            <a:r>
              <a:rPr lang="da-DK" sz="4200" dirty="0">
                <a:solidFill>
                  <a:schemeClr val="tx1"/>
                </a:solidFill>
              </a:rPr>
              <a:t>Så vi får ‘livsduelige’ børn og unge, der har udviklet kompetencer til konstruktivt at håndtere udfordringer, så de udvikler sig positivt og bliver velfungerende voksne, der trives. </a:t>
            </a:r>
          </a:p>
          <a:p>
            <a:pPr marL="0" indent="0">
              <a:buNone/>
            </a:pPr>
            <a:endParaRPr lang="da-DK" sz="4200" dirty="0">
              <a:solidFill>
                <a:schemeClr val="tx1"/>
              </a:solidFill>
            </a:endParaRPr>
          </a:p>
          <a:p>
            <a:pPr marL="0" indent="0">
              <a:buNone/>
            </a:pPr>
            <a:r>
              <a:rPr lang="da-DK" sz="4200" dirty="0">
                <a:solidFill>
                  <a:schemeClr val="tx1"/>
                </a:solidFill>
              </a:rPr>
              <a:t>Hvordan? </a:t>
            </a:r>
          </a:p>
          <a:p>
            <a:pPr>
              <a:buFont typeface="Wingdings" panose="05000000000000000000" pitchFamily="2" charset="2"/>
              <a:buChar char="Ø"/>
            </a:pPr>
            <a:r>
              <a:rPr lang="da-DK" sz="4200" dirty="0">
                <a:solidFill>
                  <a:schemeClr val="tx1"/>
                </a:solidFill>
              </a:rPr>
              <a:t>Vi skal mindske påvirkningen af risikofaktorer og sikre grobrud for beskyttelsesfaktorer. Det sker gennem aktiv inddragelse af barnets netværk. </a:t>
            </a:r>
          </a:p>
          <a:p>
            <a:pPr>
              <a:buFont typeface="Wingdings" panose="05000000000000000000" pitchFamily="2" charset="2"/>
              <a:buChar char="Ø"/>
            </a:pPr>
            <a:endParaRPr lang="da-DK" sz="4200" dirty="0">
              <a:solidFill>
                <a:schemeClr val="tx1"/>
              </a:solidFill>
            </a:endParaRPr>
          </a:p>
          <a:p>
            <a:pPr>
              <a:buFont typeface="Wingdings" panose="05000000000000000000" pitchFamily="2" charset="2"/>
              <a:buChar char="Ø"/>
            </a:pPr>
            <a:r>
              <a:rPr lang="da-DK" sz="4200" dirty="0">
                <a:solidFill>
                  <a:schemeClr val="tx1"/>
                </a:solidFill>
              </a:rPr>
              <a:t>Behov for særlig fokus på </a:t>
            </a:r>
            <a:r>
              <a:rPr lang="da-DK" sz="4200" dirty="0" smtClean="0">
                <a:solidFill>
                  <a:schemeClr val="tx1"/>
                </a:solidFill>
              </a:rPr>
              <a:t>skolegang.</a:t>
            </a:r>
            <a:endParaRPr lang="da-DK" sz="4200" dirty="0">
              <a:solidFill>
                <a:schemeClr val="tx1"/>
              </a:solidFill>
            </a:endParaRPr>
          </a:p>
          <a:p>
            <a:endParaRPr lang="da-DK" dirty="0"/>
          </a:p>
        </p:txBody>
      </p:sp>
    </p:spTree>
    <p:extLst>
      <p:ext uri="{BB962C8B-B14F-4D97-AF65-F5344CB8AC3E}">
        <p14:creationId xmlns:p14="http://schemas.microsoft.com/office/powerpoint/2010/main" xmlns="" val="37719531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0"/>
            <a:ext cx="9144000" cy="1143000"/>
          </a:xfrm>
        </p:spPr>
        <p:txBody>
          <a:bodyPr>
            <a:normAutofit fontScale="90000"/>
          </a:bodyPr>
          <a:lstStyle/>
          <a:p>
            <a:r>
              <a:rPr lang="da-DK" dirty="0" smtClean="0"/>
              <a:t>Grupper af børn, som </a:t>
            </a:r>
            <a:br>
              <a:rPr lang="da-DK" dirty="0" smtClean="0"/>
            </a:br>
            <a:r>
              <a:rPr lang="da-DK" dirty="0" smtClean="0"/>
              <a:t>vi har særligt øje på </a:t>
            </a:r>
            <a:endParaRPr lang="da-DK" dirty="0"/>
          </a:p>
        </p:txBody>
      </p:sp>
      <p:pic>
        <p:nvPicPr>
          <p:cNvPr id="4" name="Billede 3" descr="64.000 børn_tegnet.jpg"/>
          <p:cNvPicPr>
            <a:picLocks noChangeAspect="1"/>
          </p:cNvPicPr>
          <p:nvPr/>
        </p:nvPicPr>
        <p:blipFill>
          <a:blip r:embed="rId3" cstate="print"/>
          <a:srcRect l="22464"/>
          <a:stretch>
            <a:fillRect/>
          </a:stretch>
        </p:blipFill>
        <p:spPr>
          <a:xfrm>
            <a:off x="2407336" y="1484784"/>
            <a:ext cx="4329328" cy="5351460"/>
          </a:xfrm>
          <a:prstGeom prst="rect">
            <a:avLst/>
          </a:prstGeom>
        </p:spPr>
      </p:pic>
      <p:sp>
        <p:nvSpPr>
          <p:cNvPr id="7" name="Pladsholder til indhold 5"/>
          <p:cNvSpPr txBox="1">
            <a:spLocks/>
          </p:cNvSpPr>
          <p:nvPr/>
        </p:nvSpPr>
        <p:spPr>
          <a:xfrm>
            <a:off x="9540552" y="-91008"/>
            <a:ext cx="1619672" cy="5661248"/>
          </a:xfrm>
          <a:prstGeom prst="rect">
            <a:avLst/>
          </a:prstGeom>
        </p:spPr>
        <p:txBody>
          <a:bodyPr vert="horz" lIns="91440" tIns="45720" rIns="91440" bIns="45720" rtlCol="0">
            <a:normAutofit/>
          </a:bodyPr>
          <a:lstStyle/>
          <a:p>
            <a:pPr marL="342900" indent="-342900">
              <a:spcBef>
                <a:spcPct val="20000"/>
              </a:spcBef>
              <a:buFont typeface="Arial" pitchFamily="34" charset="0"/>
              <a:buChar char="•"/>
            </a:pPr>
            <a:endParaRPr lang="da-DK" sz="1600" dirty="0" smtClean="0"/>
          </a:p>
          <a:p>
            <a:pPr marL="342900" indent="-342900">
              <a:spcBef>
                <a:spcPct val="20000"/>
              </a:spcBef>
              <a:buFont typeface="Arial" pitchFamily="34" charset="0"/>
              <a:buChar char="•"/>
            </a:pPr>
            <a:endParaRPr lang="da-DK" sz="1600" dirty="0" smtClean="0"/>
          </a:p>
        </p:txBody>
      </p:sp>
      <p:sp>
        <p:nvSpPr>
          <p:cNvPr id="11" name="Afrundet rektangel 10"/>
          <p:cNvSpPr/>
          <p:nvPr/>
        </p:nvSpPr>
        <p:spPr>
          <a:xfrm>
            <a:off x="2339752" y="1412776"/>
            <a:ext cx="2160240" cy="1872208"/>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2" name="Afrundet rektangel 11"/>
          <p:cNvSpPr/>
          <p:nvPr/>
        </p:nvSpPr>
        <p:spPr>
          <a:xfrm>
            <a:off x="3419872" y="1412776"/>
            <a:ext cx="2160240" cy="1872208"/>
          </a:xfrm>
          <a:prstGeom prst="round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3" name="Titel 1"/>
          <p:cNvSpPr txBox="1">
            <a:spLocks/>
          </p:cNvSpPr>
          <p:nvPr/>
        </p:nvSpPr>
        <p:spPr>
          <a:xfrm>
            <a:off x="35496" y="1484784"/>
            <a:ext cx="2232248" cy="1143000"/>
          </a:xfrm>
          <a:prstGeom prst="rect">
            <a:avLst/>
          </a:prstGeom>
        </p:spPr>
        <p:txBody>
          <a:bodyPr vert="horz" lIns="91440" tIns="45720" rIns="91440" bIns="45720" rtlCol="0" anchor="ctr">
            <a:normAutofit fontScale="90000"/>
          </a:bodyPr>
          <a:lstStyle/>
          <a:p>
            <a:pPr algn="ctr"/>
            <a:r>
              <a:rPr lang="da-DK" sz="2000" dirty="0" smtClean="0">
                <a:solidFill>
                  <a:srgbClr val="C00000"/>
                </a:solidFill>
              </a:rPr>
              <a:t>Børn med en social foranstaltning </a:t>
            </a:r>
          </a:p>
          <a:p>
            <a:pPr algn="ctr"/>
            <a:r>
              <a:rPr lang="da-DK" sz="2000" dirty="0" smtClean="0">
                <a:solidFill>
                  <a:srgbClr val="C00000"/>
                </a:solidFill>
              </a:rPr>
              <a:t>(ca. 6 %)</a:t>
            </a:r>
          </a:p>
        </p:txBody>
      </p:sp>
      <p:sp>
        <p:nvSpPr>
          <p:cNvPr id="19" name="Titel 1"/>
          <p:cNvSpPr txBox="1">
            <a:spLocks/>
          </p:cNvSpPr>
          <p:nvPr/>
        </p:nvSpPr>
        <p:spPr>
          <a:xfrm>
            <a:off x="6804248" y="1484784"/>
            <a:ext cx="2232248" cy="1143000"/>
          </a:xfrm>
          <a:prstGeom prst="rect">
            <a:avLst/>
          </a:prstGeom>
        </p:spPr>
        <p:txBody>
          <a:bodyPr vert="horz" lIns="91440" tIns="45720" rIns="91440" bIns="45720" rtlCol="0" anchor="ctr">
            <a:normAutofit fontScale="97500"/>
          </a:bodyPr>
          <a:lstStyle/>
          <a:p>
            <a:pPr algn="ctr"/>
            <a:r>
              <a:rPr lang="da-DK" sz="2000" dirty="0" smtClean="0">
                <a:solidFill>
                  <a:schemeClr val="accent6">
                    <a:lumMod val="75000"/>
                  </a:schemeClr>
                </a:solidFill>
              </a:rPr>
              <a:t>Børn i specialtilbud</a:t>
            </a:r>
          </a:p>
          <a:p>
            <a:pPr algn="ctr"/>
            <a:r>
              <a:rPr lang="da-DK" sz="2000" dirty="0" smtClean="0">
                <a:solidFill>
                  <a:schemeClr val="accent6">
                    <a:lumMod val="75000"/>
                  </a:schemeClr>
                </a:solidFill>
              </a:rPr>
              <a:t>(ca. 4 %)</a:t>
            </a:r>
          </a:p>
        </p:txBody>
      </p:sp>
      <p:sp>
        <p:nvSpPr>
          <p:cNvPr id="20" name="Afrundet rektangel 19"/>
          <p:cNvSpPr/>
          <p:nvPr/>
        </p:nvSpPr>
        <p:spPr>
          <a:xfrm>
            <a:off x="3347864" y="1412776"/>
            <a:ext cx="1224136" cy="5400600"/>
          </a:xfrm>
          <a:prstGeom prst="round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1" name="Titel 1"/>
          <p:cNvSpPr txBox="1">
            <a:spLocks/>
          </p:cNvSpPr>
          <p:nvPr/>
        </p:nvSpPr>
        <p:spPr>
          <a:xfrm>
            <a:off x="6804248" y="3582144"/>
            <a:ext cx="2232248" cy="1575048"/>
          </a:xfrm>
          <a:prstGeom prst="rect">
            <a:avLst/>
          </a:prstGeom>
        </p:spPr>
        <p:txBody>
          <a:bodyPr vert="horz" lIns="91440" tIns="45720" rIns="91440" bIns="45720" rtlCol="0" anchor="ctr">
            <a:normAutofit fontScale="90000" lnSpcReduction="10000"/>
          </a:bodyPr>
          <a:lstStyle/>
          <a:p>
            <a:pPr algn="ctr"/>
            <a:r>
              <a:rPr lang="da-DK" sz="2000" dirty="0" smtClean="0">
                <a:solidFill>
                  <a:srgbClr val="7030A0"/>
                </a:solidFill>
              </a:rPr>
              <a:t>Børn med svag socioøkonomisk baggrund – baseret på forældrenes uddannelsesniveau</a:t>
            </a:r>
          </a:p>
          <a:p>
            <a:pPr algn="ctr"/>
            <a:r>
              <a:rPr lang="da-DK" sz="2000" dirty="0" smtClean="0">
                <a:solidFill>
                  <a:srgbClr val="7030A0"/>
                </a:solidFill>
              </a:rPr>
              <a:t>(ca. 10 %)</a:t>
            </a:r>
          </a:p>
        </p:txBody>
      </p:sp>
      <p:sp>
        <p:nvSpPr>
          <p:cNvPr id="3" name="Tekstfelt 2"/>
          <p:cNvSpPr txBox="1"/>
          <p:nvPr/>
        </p:nvSpPr>
        <p:spPr>
          <a:xfrm>
            <a:off x="323528" y="5570240"/>
            <a:ext cx="1736373" cy="1200329"/>
          </a:xfrm>
          <a:prstGeom prst="rect">
            <a:avLst/>
          </a:prstGeom>
          <a:noFill/>
        </p:spPr>
        <p:txBody>
          <a:bodyPr wrap="none" rtlCol="0">
            <a:spAutoFit/>
          </a:bodyPr>
          <a:lstStyle/>
          <a:p>
            <a:r>
              <a:rPr lang="da-DK" dirty="0" smtClean="0"/>
              <a:t>Fra 2017 også </a:t>
            </a:r>
          </a:p>
          <a:p>
            <a:r>
              <a:rPr lang="da-DK" dirty="0" smtClean="0"/>
              <a:t>børn og unge</a:t>
            </a:r>
          </a:p>
          <a:p>
            <a:r>
              <a:rPr lang="da-DK" dirty="0" smtClean="0"/>
              <a:t>Med flygtninge</a:t>
            </a:r>
          </a:p>
          <a:p>
            <a:r>
              <a:rPr lang="da-DK" dirty="0" smtClean="0"/>
              <a:t>baggrund</a:t>
            </a:r>
            <a:endParaRPr lang="da-DK" dirty="0"/>
          </a:p>
        </p:txBody>
      </p:sp>
    </p:spTree>
    <p:extLst>
      <p:ext uri="{BB962C8B-B14F-4D97-AF65-F5344CB8AC3E}">
        <p14:creationId xmlns:p14="http://schemas.microsoft.com/office/powerpoint/2010/main" xmlns="" val="70178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p:bldP spid="19" grpId="0"/>
      <p:bldP spid="20" grpId="0" animBg="1"/>
      <p:bldP spid="2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defRPr/>
            </a:pPr>
            <a:r>
              <a:rPr lang="da-DK" sz="3600" dirty="0" smtClean="0"/>
              <a:t>Fælles forståelse: Inklusion lykkes, når…</a:t>
            </a:r>
            <a:endParaRPr lang="da-DK" sz="3600" dirty="0"/>
          </a:p>
        </p:txBody>
      </p:sp>
      <p:pic>
        <p:nvPicPr>
          <p:cNvPr id="8195" name="Picture 8"/>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5292725" y="1157818"/>
            <a:ext cx="3378200" cy="5632449"/>
          </a:xfrm>
          <a:prstGeom prst="rect">
            <a:avLst/>
          </a:prstGeom>
          <a:noFill/>
          <a:ln w="9525">
            <a:noFill/>
            <a:miter lim="800000"/>
            <a:headEnd/>
            <a:tailEnd/>
          </a:ln>
        </p:spPr>
      </p:pic>
      <p:sp>
        <p:nvSpPr>
          <p:cNvPr id="5" name="Pladsholder til indhold 2"/>
          <p:cNvSpPr>
            <a:spLocks noGrp="1"/>
          </p:cNvSpPr>
          <p:nvPr>
            <p:ph idx="1"/>
          </p:nvPr>
        </p:nvSpPr>
        <p:spPr>
          <a:xfrm>
            <a:off x="34926" y="1509184"/>
            <a:ext cx="4824413" cy="5376333"/>
          </a:xfrm>
        </p:spPr>
        <p:txBody>
          <a:bodyPr>
            <a:normAutofit/>
          </a:bodyPr>
          <a:lstStyle/>
          <a:p>
            <a:pPr>
              <a:buFont typeface="Arial" charset="0"/>
              <a:buNone/>
              <a:defRPr/>
            </a:pPr>
            <a:r>
              <a:rPr lang="da-DK" sz="2800" dirty="0" smtClean="0">
                <a:solidFill>
                  <a:schemeClr val="bg1">
                    <a:lumMod val="50000"/>
                  </a:schemeClr>
                </a:solidFill>
              </a:rPr>
              <a:t>	’I Aarhus Kommune lykkes inklusion, </a:t>
            </a:r>
          </a:p>
          <a:p>
            <a:pPr>
              <a:buFont typeface="Arial" charset="0"/>
              <a:buNone/>
              <a:defRPr/>
            </a:pPr>
            <a:r>
              <a:rPr lang="da-DK" sz="2800" dirty="0" smtClean="0">
                <a:solidFill>
                  <a:schemeClr val="bg1">
                    <a:lumMod val="50000"/>
                  </a:schemeClr>
                </a:solidFill>
              </a:rPr>
              <a:t>	når </a:t>
            </a:r>
            <a:r>
              <a:rPr lang="da-DK" sz="2800" i="1" dirty="0" smtClean="0">
                <a:solidFill>
                  <a:schemeClr val="bg1">
                    <a:lumMod val="50000"/>
                  </a:schemeClr>
                </a:solidFill>
              </a:rPr>
              <a:t>alle</a:t>
            </a:r>
            <a:r>
              <a:rPr lang="da-DK" sz="2800" dirty="0" smtClean="0">
                <a:solidFill>
                  <a:schemeClr val="bg1">
                    <a:lumMod val="50000"/>
                  </a:schemeClr>
                </a:solidFill>
              </a:rPr>
              <a:t> børn og unge trives, lærer og udvikler sig, </a:t>
            </a:r>
          </a:p>
          <a:p>
            <a:pPr>
              <a:buFont typeface="Arial" charset="0"/>
              <a:buNone/>
              <a:defRPr/>
            </a:pPr>
            <a:r>
              <a:rPr lang="da-DK" sz="2800" dirty="0" smtClean="0">
                <a:solidFill>
                  <a:schemeClr val="bg1">
                    <a:lumMod val="50000"/>
                  </a:schemeClr>
                </a:solidFill>
              </a:rPr>
              <a:t>	når den enkelte gavner fællesskabet, </a:t>
            </a:r>
          </a:p>
          <a:p>
            <a:pPr>
              <a:buFont typeface="Arial" charset="0"/>
              <a:buNone/>
              <a:defRPr/>
            </a:pPr>
            <a:r>
              <a:rPr lang="da-DK" sz="2800" dirty="0" smtClean="0">
                <a:solidFill>
                  <a:schemeClr val="bg1">
                    <a:lumMod val="50000"/>
                  </a:schemeClr>
                </a:solidFill>
              </a:rPr>
              <a:t>	og når fællesskabet gavner den enkelte.’</a:t>
            </a:r>
            <a:endParaRPr lang="da-DK" sz="2800" dirty="0">
              <a:solidFill>
                <a:schemeClr val="bg1">
                  <a:lumMod val="50000"/>
                </a:schemeClr>
              </a:solidFill>
            </a:endParaRPr>
          </a:p>
        </p:txBody>
      </p:sp>
    </p:spTree>
    <p:extLst>
      <p:ext uri="{BB962C8B-B14F-4D97-AF65-F5344CB8AC3E}">
        <p14:creationId xmlns:p14="http://schemas.microsoft.com/office/powerpoint/2010/main" xmlns="" val="42608116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 3"/>
          <p:cNvGraphicFramePr>
            <a:graphicFrameLocks noGrp="1"/>
          </p:cNvGraphicFramePr>
          <p:nvPr>
            <p:extLst>
              <p:ext uri="{D42A27DB-BD31-4B8C-83A1-F6EECF244321}">
                <p14:modId xmlns:p14="http://schemas.microsoft.com/office/powerpoint/2010/main" xmlns="" val="3932369205"/>
              </p:ext>
            </p:extLst>
          </p:nvPr>
        </p:nvGraphicFramePr>
        <p:xfrm>
          <a:off x="179511" y="1052734"/>
          <a:ext cx="8640960" cy="5705615"/>
        </p:xfrm>
        <a:graphic>
          <a:graphicData uri="http://schemas.openxmlformats.org/drawingml/2006/table">
            <a:tbl>
              <a:tblPr firstRow="1" bandRow="1">
                <a:tableStyleId>{5C22544A-7EE6-4342-B048-85BDC9FD1C3A}</a:tableStyleId>
              </a:tblPr>
              <a:tblGrid>
                <a:gridCol w="2880320"/>
                <a:gridCol w="2880320"/>
                <a:gridCol w="2880320"/>
              </a:tblGrid>
              <a:tr h="551094">
                <a:tc>
                  <a:txBody>
                    <a:bodyPr/>
                    <a:lstStyle/>
                    <a:p>
                      <a:r>
                        <a:rPr lang="da-DK" dirty="0" smtClean="0"/>
                        <a:t>Seneste</a:t>
                      </a:r>
                      <a:r>
                        <a:rPr lang="da-DK" baseline="0" dirty="0" smtClean="0"/>
                        <a:t> </a:t>
                      </a:r>
                      <a:endParaRPr lang="da-DK" dirty="0"/>
                    </a:p>
                  </a:txBody>
                  <a:tcPr/>
                </a:tc>
                <a:tc>
                  <a:txBody>
                    <a:bodyPr/>
                    <a:lstStyle/>
                    <a:p>
                      <a:r>
                        <a:rPr lang="da-DK" dirty="0" smtClean="0"/>
                        <a:t>Alle børn</a:t>
                      </a:r>
                      <a:endParaRPr lang="da-DK" dirty="0"/>
                    </a:p>
                  </a:txBody>
                  <a:tcPr/>
                </a:tc>
                <a:tc>
                  <a:txBody>
                    <a:bodyPr/>
                    <a:lstStyle/>
                    <a:p>
                      <a:r>
                        <a:rPr lang="da-DK" dirty="0" smtClean="0"/>
                        <a:t>Udsatte børn</a:t>
                      </a:r>
                      <a:endParaRPr lang="da-DK" dirty="0"/>
                    </a:p>
                  </a:txBody>
                  <a:tcPr/>
                </a:tc>
              </a:tr>
              <a:tr h="551094">
                <a:tc>
                  <a:txBody>
                    <a:bodyPr/>
                    <a:lstStyle/>
                    <a:p>
                      <a:r>
                        <a:rPr lang="da-DK" sz="2000" dirty="0" smtClean="0"/>
                        <a:t>Andel der trives</a:t>
                      </a:r>
                      <a:endParaRPr lang="da-DK" sz="2000" dirty="0"/>
                    </a:p>
                  </a:txBody>
                  <a:tcPr/>
                </a:tc>
                <a:tc>
                  <a:txBody>
                    <a:bodyPr/>
                    <a:lstStyle/>
                    <a:p>
                      <a:r>
                        <a:rPr lang="da-DK" sz="2000" dirty="0" smtClean="0"/>
                        <a:t>85,1 %</a:t>
                      </a:r>
                      <a:endParaRPr lang="da-DK" sz="2000" dirty="0"/>
                    </a:p>
                  </a:txBody>
                  <a:tcPr/>
                </a:tc>
                <a:tc>
                  <a:txBody>
                    <a:bodyPr/>
                    <a:lstStyle/>
                    <a:p>
                      <a:r>
                        <a:rPr lang="da-DK" sz="2000" dirty="0" smtClean="0"/>
                        <a:t>76,4 %</a:t>
                      </a:r>
                      <a:endParaRPr lang="da-DK" sz="2000" dirty="0"/>
                    </a:p>
                  </a:txBody>
                  <a:tcPr/>
                </a:tc>
              </a:tr>
              <a:tr h="551094">
                <a:tc>
                  <a:txBody>
                    <a:bodyPr/>
                    <a:lstStyle/>
                    <a:p>
                      <a:r>
                        <a:rPr lang="da-DK" sz="2000" dirty="0" smtClean="0"/>
                        <a:t>Fravær</a:t>
                      </a:r>
                      <a:endParaRPr lang="da-DK" sz="2000" dirty="0"/>
                    </a:p>
                  </a:txBody>
                  <a:tcPr/>
                </a:tc>
                <a:tc>
                  <a:txBody>
                    <a:bodyPr/>
                    <a:lstStyle/>
                    <a:p>
                      <a:r>
                        <a:rPr lang="da-DK" sz="2000" dirty="0" smtClean="0"/>
                        <a:t>4,0 %</a:t>
                      </a:r>
                      <a:endParaRPr lang="da-DK" sz="2000" dirty="0"/>
                    </a:p>
                  </a:txBody>
                  <a:tcPr/>
                </a:tc>
                <a:tc>
                  <a:txBody>
                    <a:bodyPr/>
                    <a:lstStyle/>
                    <a:p>
                      <a:r>
                        <a:rPr lang="da-DK" sz="2000" dirty="0" smtClean="0"/>
                        <a:t>8,9 %</a:t>
                      </a:r>
                      <a:endParaRPr lang="da-DK" sz="2000" dirty="0"/>
                    </a:p>
                  </a:txBody>
                  <a:tcPr/>
                </a:tc>
              </a:tr>
              <a:tr h="551094">
                <a:tc>
                  <a:txBody>
                    <a:bodyPr/>
                    <a:lstStyle/>
                    <a:p>
                      <a:r>
                        <a:rPr lang="da-DK" sz="2000" dirty="0" smtClean="0"/>
                        <a:t>Kriminalitet</a:t>
                      </a:r>
                      <a:endParaRPr lang="da-DK" sz="2000" dirty="0"/>
                    </a:p>
                  </a:txBody>
                  <a:tcPr/>
                </a:tc>
                <a:tc>
                  <a:txBody>
                    <a:bodyPr/>
                    <a:lstStyle/>
                    <a:p>
                      <a:r>
                        <a:rPr lang="da-DK" sz="2000" dirty="0" smtClean="0"/>
                        <a:t>0,7%</a:t>
                      </a:r>
                      <a:endParaRPr lang="da-DK" sz="2000" dirty="0"/>
                    </a:p>
                  </a:txBody>
                  <a:tcPr/>
                </a:tc>
                <a:tc>
                  <a:txBody>
                    <a:bodyPr/>
                    <a:lstStyle/>
                    <a:p>
                      <a:r>
                        <a:rPr lang="da-DK" sz="2000" dirty="0" smtClean="0"/>
                        <a:t>5,9%</a:t>
                      </a:r>
                      <a:endParaRPr lang="da-DK" sz="2000" dirty="0"/>
                    </a:p>
                  </a:txBody>
                  <a:tcPr/>
                </a:tc>
              </a:tr>
              <a:tr h="951203">
                <a:tc>
                  <a:txBody>
                    <a:bodyPr/>
                    <a:lstStyle/>
                    <a:p>
                      <a:r>
                        <a:rPr lang="da-DK" sz="2000" dirty="0" smtClean="0"/>
                        <a:t>Læring- mindst 4 af bundne prøver</a:t>
                      </a:r>
                      <a:endParaRPr lang="da-DK" sz="2000" dirty="0"/>
                    </a:p>
                  </a:txBody>
                  <a:tcPr/>
                </a:tc>
                <a:tc>
                  <a:txBody>
                    <a:bodyPr/>
                    <a:lstStyle/>
                    <a:p>
                      <a:r>
                        <a:rPr lang="da-DK" sz="2000" dirty="0" smtClean="0"/>
                        <a:t>96 %</a:t>
                      </a:r>
                      <a:endParaRPr lang="da-DK" sz="2000" dirty="0"/>
                    </a:p>
                  </a:txBody>
                  <a:tcPr/>
                </a:tc>
                <a:tc>
                  <a:txBody>
                    <a:bodyPr/>
                    <a:lstStyle/>
                    <a:p>
                      <a:r>
                        <a:rPr lang="da-DK" sz="2000" dirty="0" smtClean="0"/>
                        <a:t>68%</a:t>
                      </a:r>
                      <a:endParaRPr lang="da-DK" sz="2000" dirty="0"/>
                    </a:p>
                  </a:txBody>
                  <a:tcPr/>
                </a:tc>
              </a:tr>
              <a:tr h="551094">
                <a:tc>
                  <a:txBody>
                    <a:bodyPr/>
                    <a:lstStyle/>
                    <a:p>
                      <a:r>
                        <a:rPr lang="da-DK" sz="2000" dirty="0" err="1" smtClean="0"/>
                        <a:t>Karaktergnm</a:t>
                      </a:r>
                      <a:r>
                        <a:rPr lang="da-DK" sz="2000" dirty="0" smtClean="0"/>
                        <a:t> i 9. kl</a:t>
                      </a:r>
                      <a:endParaRPr lang="da-DK" sz="2000" dirty="0"/>
                    </a:p>
                  </a:txBody>
                  <a:tcPr/>
                </a:tc>
                <a:tc>
                  <a:txBody>
                    <a:bodyPr/>
                    <a:lstStyle/>
                    <a:p>
                      <a:r>
                        <a:rPr lang="da-DK" sz="2000" dirty="0" smtClean="0"/>
                        <a:t>7,5</a:t>
                      </a:r>
                      <a:endParaRPr lang="da-DK" sz="2000" dirty="0"/>
                    </a:p>
                  </a:txBody>
                  <a:tcPr/>
                </a:tc>
                <a:tc>
                  <a:txBody>
                    <a:bodyPr/>
                    <a:lstStyle/>
                    <a:p>
                      <a:r>
                        <a:rPr lang="da-DK" sz="2000" dirty="0" smtClean="0"/>
                        <a:t>5,0</a:t>
                      </a:r>
                      <a:endParaRPr lang="da-DK" sz="2000" dirty="0"/>
                    </a:p>
                  </a:txBody>
                  <a:tcPr/>
                </a:tc>
              </a:tr>
              <a:tr h="1358862">
                <a:tc>
                  <a:txBody>
                    <a:bodyPr/>
                    <a:lstStyle/>
                    <a:p>
                      <a:r>
                        <a:rPr lang="da-DK" sz="2000" dirty="0" smtClean="0"/>
                        <a:t>I </a:t>
                      </a:r>
                      <a:r>
                        <a:rPr lang="da-DK" sz="2000" dirty="0" err="1" smtClean="0"/>
                        <a:t>ungdomsudd</a:t>
                      </a:r>
                      <a:r>
                        <a:rPr lang="da-DK" sz="2000" dirty="0" smtClean="0"/>
                        <a:t> 15 mdr. efter afslutning af FSK</a:t>
                      </a:r>
                      <a:endParaRPr lang="da-DK" sz="2000" dirty="0"/>
                    </a:p>
                  </a:txBody>
                  <a:tcPr/>
                </a:tc>
                <a:tc>
                  <a:txBody>
                    <a:bodyPr/>
                    <a:lstStyle/>
                    <a:p>
                      <a:r>
                        <a:rPr lang="da-DK" sz="2000" dirty="0" smtClean="0"/>
                        <a:t>91,4%</a:t>
                      </a:r>
                      <a:endParaRPr lang="da-DK" sz="2000" dirty="0"/>
                    </a:p>
                  </a:txBody>
                  <a:tcPr/>
                </a:tc>
                <a:tc>
                  <a:txBody>
                    <a:bodyPr/>
                    <a:lstStyle/>
                    <a:p>
                      <a:r>
                        <a:rPr lang="da-DK" sz="2000" dirty="0" smtClean="0"/>
                        <a:t>59,6%</a:t>
                      </a:r>
                      <a:endParaRPr lang="da-DK" sz="2000" dirty="0"/>
                    </a:p>
                  </a:txBody>
                  <a:tcPr/>
                </a:tc>
              </a:tr>
              <a:tr h="551094">
                <a:tc>
                  <a:txBody>
                    <a:bodyPr/>
                    <a:lstStyle/>
                    <a:p>
                      <a:endParaRPr lang="da-DK" dirty="0"/>
                    </a:p>
                  </a:txBody>
                  <a:tcPr/>
                </a:tc>
                <a:tc>
                  <a:txBody>
                    <a:bodyPr/>
                    <a:lstStyle/>
                    <a:p>
                      <a:endParaRPr lang="da-DK"/>
                    </a:p>
                  </a:txBody>
                  <a:tcPr/>
                </a:tc>
                <a:tc>
                  <a:txBody>
                    <a:bodyPr/>
                    <a:lstStyle/>
                    <a:p>
                      <a:r>
                        <a:rPr lang="da-DK" dirty="0" smtClean="0"/>
                        <a:t>Aarhus Kommune</a:t>
                      </a:r>
                      <a:r>
                        <a:rPr lang="da-DK" baseline="0" dirty="0" smtClean="0"/>
                        <a:t> Inklusionsregnskab 2016</a:t>
                      </a:r>
                      <a:endParaRPr lang="da-DK" dirty="0"/>
                    </a:p>
                  </a:txBody>
                  <a:tcPr/>
                </a:tc>
              </a:tr>
            </a:tbl>
          </a:graphicData>
        </a:graphic>
      </p:graphicFrame>
      <p:sp>
        <p:nvSpPr>
          <p:cNvPr id="5" name="Tekstfelt 4"/>
          <p:cNvSpPr txBox="1"/>
          <p:nvPr/>
        </p:nvSpPr>
        <p:spPr>
          <a:xfrm>
            <a:off x="1691680" y="332656"/>
            <a:ext cx="2339102" cy="369332"/>
          </a:xfrm>
          <a:prstGeom prst="rect">
            <a:avLst/>
          </a:prstGeom>
          <a:noFill/>
        </p:spPr>
        <p:txBody>
          <a:bodyPr wrap="none" rtlCol="0">
            <a:spAutoFit/>
          </a:bodyPr>
          <a:lstStyle/>
          <a:p>
            <a:r>
              <a:rPr lang="da-DK" dirty="0" smtClean="0"/>
              <a:t>Hvordan går det så ?</a:t>
            </a:r>
            <a:endParaRPr lang="da-DK" dirty="0"/>
          </a:p>
        </p:txBody>
      </p:sp>
    </p:spTree>
    <p:extLst>
      <p:ext uri="{BB962C8B-B14F-4D97-AF65-F5344CB8AC3E}">
        <p14:creationId xmlns:p14="http://schemas.microsoft.com/office/powerpoint/2010/main" xmlns="" val="17323007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solidFill>
                  <a:schemeClr val="tx1"/>
                </a:solidFill>
              </a:rPr>
              <a:t>Hvordan skal vi hjælpe?</a:t>
            </a:r>
          </a:p>
        </p:txBody>
      </p:sp>
      <p:sp>
        <p:nvSpPr>
          <p:cNvPr id="3" name="Pladsholder til indhold 2"/>
          <p:cNvSpPr>
            <a:spLocks noGrp="1"/>
          </p:cNvSpPr>
          <p:nvPr>
            <p:ph idx="1"/>
          </p:nvPr>
        </p:nvSpPr>
        <p:spPr/>
        <p:txBody>
          <a:bodyPr>
            <a:noAutofit/>
          </a:bodyPr>
          <a:lstStyle/>
          <a:p>
            <a:r>
              <a:rPr lang="da-DK" sz="2650" dirty="0" smtClean="0">
                <a:solidFill>
                  <a:schemeClr val="tx1"/>
                </a:solidFill>
              </a:rPr>
              <a:t>Den gode hjælp er </a:t>
            </a:r>
            <a:r>
              <a:rPr lang="da-DK" sz="2650" dirty="0">
                <a:solidFill>
                  <a:schemeClr val="tx1"/>
                </a:solidFill>
              </a:rPr>
              <a:t>kendetegnet ved, </a:t>
            </a:r>
            <a:endParaRPr lang="da-DK" sz="2650" dirty="0" smtClean="0">
              <a:solidFill>
                <a:schemeClr val="tx1"/>
              </a:solidFill>
            </a:endParaRPr>
          </a:p>
          <a:p>
            <a:pPr lvl="1"/>
            <a:r>
              <a:rPr lang="da-DK" sz="2250" dirty="0">
                <a:solidFill>
                  <a:schemeClr val="tx1"/>
                </a:solidFill>
              </a:rPr>
              <a:t>A</a:t>
            </a:r>
            <a:r>
              <a:rPr lang="da-DK" sz="2250" dirty="0" smtClean="0">
                <a:solidFill>
                  <a:schemeClr val="tx1"/>
                </a:solidFill>
              </a:rPr>
              <a:t>t </a:t>
            </a:r>
            <a:r>
              <a:rPr lang="da-DK" sz="2250" dirty="0">
                <a:solidFill>
                  <a:schemeClr val="tx1"/>
                </a:solidFill>
              </a:rPr>
              <a:t>der samarbejdes </a:t>
            </a:r>
            <a:r>
              <a:rPr lang="da-DK" sz="2250" dirty="0" smtClean="0">
                <a:solidFill>
                  <a:schemeClr val="tx1"/>
                </a:solidFill>
              </a:rPr>
              <a:t>mellem fagprofessionelle </a:t>
            </a:r>
          </a:p>
          <a:p>
            <a:pPr marL="457200" lvl="1" indent="0">
              <a:buNone/>
            </a:pPr>
            <a:r>
              <a:rPr lang="da-DK" sz="2250" dirty="0" smtClean="0">
                <a:solidFill>
                  <a:schemeClr val="tx1"/>
                </a:solidFill>
              </a:rPr>
              <a:t>med borgeren.</a:t>
            </a:r>
            <a:endParaRPr lang="da-DK" sz="2250" dirty="0">
              <a:solidFill>
                <a:schemeClr val="tx1"/>
              </a:solidFill>
            </a:endParaRPr>
          </a:p>
          <a:p>
            <a:pPr lvl="1"/>
            <a:r>
              <a:rPr lang="da-DK" sz="2250" dirty="0" smtClean="0">
                <a:solidFill>
                  <a:schemeClr val="tx1"/>
                </a:solidFill>
              </a:rPr>
              <a:t>At det er </a:t>
            </a:r>
            <a:r>
              <a:rPr lang="da-DK" sz="2650" dirty="0" smtClean="0">
                <a:solidFill>
                  <a:schemeClr val="tx1"/>
                </a:solidFill>
              </a:rPr>
              <a:t>unikke </a:t>
            </a:r>
            <a:r>
              <a:rPr lang="da-DK" sz="2650" dirty="0">
                <a:solidFill>
                  <a:schemeClr val="tx1"/>
                </a:solidFill>
              </a:rPr>
              <a:t>løsninger </a:t>
            </a:r>
            <a:r>
              <a:rPr lang="da-DK" sz="2650" dirty="0" smtClean="0">
                <a:solidFill>
                  <a:schemeClr val="tx1"/>
                </a:solidFill>
              </a:rPr>
              <a:t>findes sammen med familien </a:t>
            </a:r>
            <a:r>
              <a:rPr lang="da-DK" sz="2650" dirty="0">
                <a:solidFill>
                  <a:schemeClr val="tx1"/>
                </a:solidFill>
              </a:rPr>
              <a:t>og </a:t>
            </a:r>
            <a:r>
              <a:rPr lang="da-DK" sz="2650" dirty="0" smtClean="0">
                <a:solidFill>
                  <a:schemeClr val="tx1"/>
                </a:solidFill>
              </a:rPr>
              <a:t>at </a:t>
            </a:r>
            <a:r>
              <a:rPr lang="da-DK" sz="2650" dirty="0">
                <a:solidFill>
                  <a:schemeClr val="tx1"/>
                </a:solidFill>
              </a:rPr>
              <a:t>løsningerne forankres i </a:t>
            </a:r>
            <a:r>
              <a:rPr lang="da-DK" sz="2650" dirty="0" smtClean="0">
                <a:solidFill>
                  <a:schemeClr val="tx1"/>
                </a:solidFill>
              </a:rPr>
              <a:t>net-</a:t>
            </a:r>
          </a:p>
          <a:p>
            <a:pPr marL="457200" lvl="1" indent="0">
              <a:buNone/>
            </a:pPr>
            <a:r>
              <a:rPr lang="da-DK" sz="2650" dirty="0" smtClean="0">
                <a:solidFill>
                  <a:schemeClr val="tx1"/>
                </a:solidFill>
              </a:rPr>
              <a:t>værket </a:t>
            </a:r>
            <a:r>
              <a:rPr lang="da-DK" sz="2650" dirty="0">
                <a:solidFill>
                  <a:schemeClr val="tx1"/>
                </a:solidFill>
              </a:rPr>
              <a:t>og der derved skabes ejerskab og kvalificeret medbestemmelse.</a:t>
            </a:r>
          </a:p>
          <a:p>
            <a:endParaRPr lang="da-DK" sz="2650" dirty="0">
              <a:solidFill>
                <a:schemeClr val="tx1"/>
              </a:solidFill>
            </a:endParaRPr>
          </a:p>
          <a:p>
            <a:r>
              <a:rPr lang="da-DK" sz="2650" dirty="0">
                <a:solidFill>
                  <a:schemeClr val="tx1"/>
                </a:solidFill>
              </a:rPr>
              <a:t>Sagsbehandlerens rolle er at være </a:t>
            </a:r>
            <a:r>
              <a:rPr lang="da-DK" sz="2650" dirty="0" smtClean="0">
                <a:solidFill>
                  <a:schemeClr val="tx1"/>
                </a:solidFill>
              </a:rPr>
              <a:t>katalysator, koordinerer </a:t>
            </a:r>
            <a:r>
              <a:rPr lang="da-DK" sz="2650" dirty="0">
                <a:solidFill>
                  <a:schemeClr val="tx1"/>
                </a:solidFill>
              </a:rPr>
              <a:t>og følge op. </a:t>
            </a:r>
          </a:p>
        </p:txBody>
      </p:sp>
      <p:pic>
        <p:nvPicPr>
          <p:cNvPr id="4" name="Picture 8"/>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660232" y="921179"/>
            <a:ext cx="2298725" cy="3135277"/>
          </a:xfrm>
          <a:prstGeom prst="rect">
            <a:avLst/>
          </a:prstGeom>
          <a:noFill/>
          <a:ln w="9525">
            <a:noFill/>
            <a:miter lim="800000"/>
            <a:headEnd/>
            <a:tailEnd/>
          </a:ln>
        </p:spPr>
      </p:pic>
    </p:spTree>
    <p:extLst>
      <p:ext uri="{BB962C8B-B14F-4D97-AF65-F5344CB8AC3E}">
        <p14:creationId xmlns:p14="http://schemas.microsoft.com/office/powerpoint/2010/main" xmlns="" val="34036183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a-DK" dirty="0"/>
          </a:p>
        </p:txBody>
      </p:sp>
      <p:sp>
        <p:nvSpPr>
          <p:cNvPr id="3" name="Pladsholder til indhold 2"/>
          <p:cNvSpPr>
            <a:spLocks noGrp="1"/>
          </p:cNvSpPr>
          <p:nvPr>
            <p:ph idx="1"/>
          </p:nvPr>
        </p:nvSpPr>
        <p:spPr/>
        <p:txBody>
          <a:bodyPr/>
          <a:lstStyle/>
          <a:p>
            <a:pPr marL="0" indent="0">
              <a:buNone/>
            </a:pPr>
            <a:endParaRPr lang="da-DK" dirty="0" smtClean="0"/>
          </a:p>
          <a:p>
            <a:r>
              <a:rPr lang="da-DK" dirty="0" smtClean="0"/>
              <a:t>Genbesøge hvad var det Folketinget ville (eksperterne foreslog)</a:t>
            </a:r>
          </a:p>
          <a:p>
            <a:r>
              <a:rPr lang="da-DK" dirty="0" smtClean="0"/>
              <a:t>Mit kommunale </a:t>
            </a:r>
            <a:r>
              <a:rPr lang="da-DK" dirty="0" err="1" smtClean="0"/>
              <a:t>survey</a:t>
            </a:r>
            <a:endParaRPr lang="da-DK" dirty="0" smtClean="0"/>
          </a:p>
          <a:p>
            <a:pPr lvl="1"/>
            <a:r>
              <a:rPr lang="da-DK" dirty="0" smtClean="0"/>
              <a:t>Er det fornuftigt (JA)</a:t>
            </a:r>
          </a:p>
          <a:p>
            <a:pPr lvl="1"/>
            <a:r>
              <a:rPr lang="da-DK" dirty="0" smtClean="0"/>
              <a:t>Hvorfor pokker leverer vi så ikke (tja bob bob)</a:t>
            </a:r>
          </a:p>
          <a:p>
            <a:r>
              <a:rPr lang="da-DK" dirty="0" smtClean="0"/>
              <a:t>Hvad bør (NOGEN) overveje og undlade at forfalde til ?</a:t>
            </a:r>
            <a:endParaRPr lang="da-DK" dirty="0"/>
          </a:p>
        </p:txBody>
      </p:sp>
    </p:spTree>
    <p:extLst>
      <p:ext uri="{BB962C8B-B14F-4D97-AF65-F5344CB8AC3E}">
        <p14:creationId xmlns:p14="http://schemas.microsoft.com/office/powerpoint/2010/main" xmlns="" val="1648460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solidFill>
                  <a:schemeClr val="tx1"/>
                </a:solidFill>
              </a:rPr>
              <a:t>Vejen  </a:t>
            </a:r>
            <a:endParaRPr lang="da-DK" dirty="0">
              <a:solidFill>
                <a:schemeClr val="tx1"/>
              </a:solidFill>
            </a:endParaRPr>
          </a:p>
        </p:txBody>
      </p:sp>
      <p:sp>
        <p:nvSpPr>
          <p:cNvPr id="3" name="Pladsholder til indhold 2"/>
          <p:cNvSpPr>
            <a:spLocks noGrp="1"/>
          </p:cNvSpPr>
          <p:nvPr>
            <p:ph idx="1"/>
          </p:nvPr>
        </p:nvSpPr>
        <p:spPr>
          <a:xfrm>
            <a:off x="372818" y="1427692"/>
            <a:ext cx="8229600" cy="4525963"/>
          </a:xfrm>
        </p:spPr>
        <p:txBody>
          <a:bodyPr/>
          <a:lstStyle/>
          <a:p>
            <a:pPr marL="0" indent="0">
              <a:buNone/>
            </a:pPr>
            <a:r>
              <a:rPr lang="da-DK" sz="2000" dirty="0"/>
              <a:t>Vejen må ikke alene være belagt med </a:t>
            </a:r>
            <a:r>
              <a:rPr lang="da-DK" sz="2000" dirty="0" smtClean="0"/>
              <a:t>proceskrav, men </a:t>
            </a:r>
            <a:r>
              <a:rPr lang="da-DK" sz="2000" dirty="0"/>
              <a:t>også have fokus </a:t>
            </a:r>
            <a:r>
              <a:rPr lang="da-DK" sz="2000" dirty="0" smtClean="0"/>
              <a:t>på:</a:t>
            </a:r>
          </a:p>
          <a:p>
            <a:pPr marL="0" indent="0">
              <a:buNone/>
            </a:pPr>
            <a:endParaRPr lang="da-DK" sz="2000" dirty="0"/>
          </a:p>
          <a:p>
            <a:pPr marL="0" indent="0">
              <a:buNone/>
            </a:pPr>
            <a:endParaRPr lang="da-DK" sz="2000" dirty="0"/>
          </a:p>
          <a:p>
            <a:endParaRPr lang="da-DK" dirty="0"/>
          </a:p>
        </p:txBody>
      </p:sp>
      <p:sp>
        <p:nvSpPr>
          <p:cNvPr id="10" name="Højrepil 9"/>
          <p:cNvSpPr/>
          <p:nvPr/>
        </p:nvSpPr>
        <p:spPr>
          <a:xfrm rot="20791414">
            <a:off x="2978312" y="5461006"/>
            <a:ext cx="6318357" cy="563699"/>
          </a:xfrm>
          <a:prstGeom prst="rightArrow">
            <a:avLst>
              <a:gd name="adj1" fmla="val 100000"/>
              <a:gd name="adj2" fmla="val 84797"/>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Vejen ind i fællesskabet- ”Livsmestring!</a:t>
            </a:r>
            <a:endParaRPr lang="da-DK" dirty="0"/>
          </a:p>
        </p:txBody>
      </p:sp>
      <p:sp>
        <p:nvSpPr>
          <p:cNvPr id="22" name="Kombinationstegning 21"/>
          <p:cNvSpPr/>
          <p:nvPr/>
        </p:nvSpPr>
        <p:spPr>
          <a:xfrm>
            <a:off x="-1969" y="1781480"/>
            <a:ext cx="9144000" cy="2866589"/>
          </a:xfrm>
          <a:custGeom>
            <a:avLst/>
            <a:gdLst>
              <a:gd name="connsiteX0" fmla="*/ 0 w 9200370"/>
              <a:gd name="connsiteY0" fmla="*/ 2919268 h 2934526"/>
              <a:gd name="connsiteX1" fmla="*/ 2071396 w 9200370"/>
              <a:gd name="connsiteY1" fmla="*/ 2807301 h 2934526"/>
              <a:gd name="connsiteX2" fmla="*/ 2537927 w 9200370"/>
              <a:gd name="connsiteY2" fmla="*/ 1986207 h 2934526"/>
              <a:gd name="connsiteX3" fmla="*/ 3974841 w 9200370"/>
              <a:gd name="connsiteY3" fmla="*/ 2079513 h 2934526"/>
              <a:gd name="connsiteX4" fmla="*/ 4646645 w 9200370"/>
              <a:gd name="connsiteY4" fmla="*/ 1687628 h 2934526"/>
              <a:gd name="connsiteX5" fmla="*/ 5598367 w 9200370"/>
              <a:gd name="connsiteY5" fmla="*/ 1445032 h 2934526"/>
              <a:gd name="connsiteX6" fmla="*/ 6960637 w 9200370"/>
              <a:gd name="connsiteY6" fmla="*/ 1314403 h 2934526"/>
              <a:gd name="connsiteX7" fmla="*/ 8770776 w 9200370"/>
              <a:gd name="connsiteY7" fmla="*/ 362681 h 2934526"/>
              <a:gd name="connsiteX8" fmla="*/ 9162661 w 9200370"/>
              <a:gd name="connsiteY8" fmla="*/ 26779 h 2934526"/>
              <a:gd name="connsiteX9" fmla="*/ 9162661 w 9200370"/>
              <a:gd name="connsiteY9" fmla="*/ 45440 h 2934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200370" h="2934526">
                <a:moveTo>
                  <a:pt x="0" y="2919268"/>
                </a:moveTo>
                <a:cubicBezTo>
                  <a:pt x="824204" y="2941039"/>
                  <a:pt x="1648408" y="2962811"/>
                  <a:pt x="2071396" y="2807301"/>
                </a:cubicBezTo>
                <a:cubicBezTo>
                  <a:pt x="2494384" y="2651791"/>
                  <a:pt x="2220686" y="2107505"/>
                  <a:pt x="2537927" y="1986207"/>
                </a:cubicBezTo>
                <a:cubicBezTo>
                  <a:pt x="2855168" y="1864909"/>
                  <a:pt x="3623388" y="2129276"/>
                  <a:pt x="3974841" y="2079513"/>
                </a:cubicBezTo>
                <a:cubicBezTo>
                  <a:pt x="4326294" y="2029750"/>
                  <a:pt x="4376057" y="1793375"/>
                  <a:pt x="4646645" y="1687628"/>
                </a:cubicBezTo>
                <a:cubicBezTo>
                  <a:pt x="4917233" y="1581881"/>
                  <a:pt x="5212702" y="1507236"/>
                  <a:pt x="5598367" y="1445032"/>
                </a:cubicBezTo>
                <a:cubicBezTo>
                  <a:pt x="5984032" y="1382828"/>
                  <a:pt x="6431902" y="1494795"/>
                  <a:pt x="6960637" y="1314403"/>
                </a:cubicBezTo>
                <a:cubicBezTo>
                  <a:pt x="7489372" y="1134011"/>
                  <a:pt x="8403772" y="577285"/>
                  <a:pt x="8770776" y="362681"/>
                </a:cubicBezTo>
                <a:cubicBezTo>
                  <a:pt x="9137780" y="148077"/>
                  <a:pt x="9097347" y="79652"/>
                  <a:pt x="9162661" y="26779"/>
                </a:cubicBezTo>
                <a:cubicBezTo>
                  <a:pt x="9227975" y="-26094"/>
                  <a:pt x="9195318" y="9673"/>
                  <a:pt x="9162661" y="4544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3" name="Kombinationstegning 22"/>
          <p:cNvSpPr/>
          <p:nvPr/>
        </p:nvSpPr>
        <p:spPr>
          <a:xfrm>
            <a:off x="1716833" y="2300452"/>
            <a:ext cx="7427167" cy="4205248"/>
          </a:xfrm>
          <a:custGeom>
            <a:avLst/>
            <a:gdLst>
              <a:gd name="connsiteX0" fmla="*/ 0 w 7427167"/>
              <a:gd name="connsiteY0" fmla="*/ 4161453 h 4205248"/>
              <a:gd name="connsiteX1" fmla="*/ 1101012 w 7427167"/>
              <a:gd name="connsiteY1" fmla="*/ 4105469 h 4205248"/>
              <a:gd name="connsiteX2" fmla="*/ 1679510 w 7427167"/>
              <a:gd name="connsiteY2" fmla="*/ 3284376 h 4205248"/>
              <a:gd name="connsiteX3" fmla="*/ 2183363 w 7427167"/>
              <a:gd name="connsiteY3" fmla="*/ 3209731 h 4205248"/>
              <a:gd name="connsiteX4" fmla="*/ 2500604 w 7427167"/>
              <a:gd name="connsiteY4" fmla="*/ 3247053 h 4205248"/>
              <a:gd name="connsiteX5" fmla="*/ 3228392 w 7427167"/>
              <a:gd name="connsiteY5" fmla="*/ 2649894 h 4205248"/>
              <a:gd name="connsiteX6" fmla="*/ 3601616 w 7427167"/>
              <a:gd name="connsiteY6" fmla="*/ 2164702 h 4205248"/>
              <a:gd name="connsiteX7" fmla="*/ 4478694 w 7427167"/>
              <a:gd name="connsiteY7" fmla="*/ 2034073 h 4205248"/>
              <a:gd name="connsiteX8" fmla="*/ 5262465 w 7427167"/>
              <a:gd name="connsiteY8" fmla="*/ 1548882 h 4205248"/>
              <a:gd name="connsiteX9" fmla="*/ 6606074 w 7427167"/>
              <a:gd name="connsiteY9" fmla="*/ 821094 h 4205248"/>
              <a:gd name="connsiteX10" fmla="*/ 7389845 w 7427167"/>
              <a:gd name="connsiteY10" fmla="*/ 37322 h 4205248"/>
              <a:gd name="connsiteX11" fmla="*/ 7427167 w 7427167"/>
              <a:gd name="connsiteY11" fmla="*/ 0 h 4205248"/>
              <a:gd name="connsiteX12" fmla="*/ 7427167 w 7427167"/>
              <a:gd name="connsiteY12" fmla="*/ 0 h 4205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427167" h="4205248">
                <a:moveTo>
                  <a:pt x="0" y="4161453"/>
                </a:moveTo>
                <a:cubicBezTo>
                  <a:pt x="410547" y="4206551"/>
                  <a:pt x="821094" y="4251649"/>
                  <a:pt x="1101012" y="4105469"/>
                </a:cubicBezTo>
                <a:cubicBezTo>
                  <a:pt x="1380930" y="3959289"/>
                  <a:pt x="1499118" y="3433666"/>
                  <a:pt x="1679510" y="3284376"/>
                </a:cubicBezTo>
                <a:cubicBezTo>
                  <a:pt x="1859902" y="3135086"/>
                  <a:pt x="2046514" y="3215951"/>
                  <a:pt x="2183363" y="3209731"/>
                </a:cubicBezTo>
                <a:cubicBezTo>
                  <a:pt x="2320212" y="3203511"/>
                  <a:pt x="2326433" y="3340359"/>
                  <a:pt x="2500604" y="3247053"/>
                </a:cubicBezTo>
                <a:cubicBezTo>
                  <a:pt x="2674776" y="3153747"/>
                  <a:pt x="3044890" y="2830286"/>
                  <a:pt x="3228392" y="2649894"/>
                </a:cubicBezTo>
                <a:cubicBezTo>
                  <a:pt x="3411894" y="2469502"/>
                  <a:pt x="3393232" y="2267339"/>
                  <a:pt x="3601616" y="2164702"/>
                </a:cubicBezTo>
                <a:cubicBezTo>
                  <a:pt x="3810000" y="2062065"/>
                  <a:pt x="4201886" y="2136710"/>
                  <a:pt x="4478694" y="2034073"/>
                </a:cubicBezTo>
                <a:cubicBezTo>
                  <a:pt x="4755502" y="1931436"/>
                  <a:pt x="4907902" y="1751045"/>
                  <a:pt x="5262465" y="1548882"/>
                </a:cubicBezTo>
                <a:cubicBezTo>
                  <a:pt x="5617028" y="1346719"/>
                  <a:pt x="6251511" y="1073021"/>
                  <a:pt x="6606074" y="821094"/>
                </a:cubicBezTo>
                <a:cubicBezTo>
                  <a:pt x="6960637" y="569167"/>
                  <a:pt x="7389845" y="37322"/>
                  <a:pt x="7389845" y="37322"/>
                </a:cubicBezTo>
                <a:lnTo>
                  <a:pt x="7427167" y="0"/>
                </a:lnTo>
                <a:lnTo>
                  <a:pt x="7427167"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4" name="Ellipse 23"/>
          <p:cNvSpPr/>
          <p:nvPr/>
        </p:nvSpPr>
        <p:spPr>
          <a:xfrm>
            <a:off x="-1969" y="3813889"/>
            <a:ext cx="2042877" cy="11810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t>Relationel koordinering</a:t>
            </a:r>
            <a:endParaRPr lang="da-DK" dirty="0"/>
          </a:p>
        </p:txBody>
      </p:sp>
      <p:sp>
        <p:nvSpPr>
          <p:cNvPr id="25" name="Ellipse 24"/>
          <p:cNvSpPr/>
          <p:nvPr/>
        </p:nvSpPr>
        <p:spPr>
          <a:xfrm>
            <a:off x="447389" y="5469771"/>
            <a:ext cx="2639143" cy="11521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t>Familien og netværket</a:t>
            </a:r>
            <a:endParaRPr lang="da-DK" dirty="0"/>
          </a:p>
        </p:txBody>
      </p:sp>
      <p:sp>
        <p:nvSpPr>
          <p:cNvPr id="26" name="Ellipse 25"/>
          <p:cNvSpPr/>
          <p:nvPr/>
        </p:nvSpPr>
        <p:spPr>
          <a:xfrm>
            <a:off x="2332473" y="3077852"/>
            <a:ext cx="1944216" cy="13298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t>Høj faglighed</a:t>
            </a:r>
            <a:endParaRPr lang="da-DK" dirty="0"/>
          </a:p>
        </p:txBody>
      </p:sp>
      <p:sp>
        <p:nvSpPr>
          <p:cNvPr id="27" name="Ellipse 26"/>
          <p:cNvSpPr/>
          <p:nvPr/>
        </p:nvSpPr>
        <p:spPr>
          <a:xfrm>
            <a:off x="4390115" y="2190270"/>
            <a:ext cx="2404435" cy="163114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err="1" smtClean="0"/>
              <a:t>Samskabelse</a:t>
            </a:r>
            <a:r>
              <a:rPr lang="da-DK" dirty="0" smtClean="0"/>
              <a:t> og nytænkning på tværs </a:t>
            </a:r>
            <a:endParaRPr lang="da-DK" dirty="0"/>
          </a:p>
        </p:txBody>
      </p:sp>
      <p:sp>
        <p:nvSpPr>
          <p:cNvPr id="28" name="Ellipse 27"/>
          <p:cNvSpPr/>
          <p:nvPr/>
        </p:nvSpPr>
        <p:spPr>
          <a:xfrm>
            <a:off x="7179857" y="1839024"/>
            <a:ext cx="1873504" cy="183818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t>Det gode børneliv og voksenliv</a:t>
            </a:r>
          </a:p>
          <a:p>
            <a:pPr algn="ctr"/>
            <a:endParaRPr lang="da-DK" dirty="0"/>
          </a:p>
        </p:txBody>
      </p:sp>
      <p:sp>
        <p:nvSpPr>
          <p:cNvPr id="29" name="Ellipse 28"/>
          <p:cNvSpPr/>
          <p:nvPr/>
        </p:nvSpPr>
        <p:spPr>
          <a:xfrm>
            <a:off x="3748573" y="4133177"/>
            <a:ext cx="2811169" cy="12961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u="sng" dirty="0" smtClean="0"/>
              <a:t>Væsentlige </a:t>
            </a:r>
            <a:r>
              <a:rPr lang="da-DK" dirty="0" smtClean="0"/>
              <a:t>procedurer som fremmer formålet </a:t>
            </a:r>
            <a:endParaRPr lang="da-DK" dirty="0"/>
          </a:p>
        </p:txBody>
      </p:sp>
    </p:spTree>
    <p:extLst>
      <p:ext uri="{BB962C8B-B14F-4D97-AF65-F5344CB8AC3E}">
        <p14:creationId xmlns:p14="http://schemas.microsoft.com/office/powerpoint/2010/main" xmlns="" val="3892063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solidFill>
                  <a:schemeClr val="tx1"/>
                </a:solidFill>
              </a:rPr>
              <a:t>Anbringelsesreformen 2006</a:t>
            </a:r>
            <a:endParaRPr lang="da-DK" dirty="0"/>
          </a:p>
        </p:txBody>
      </p:sp>
      <p:sp>
        <p:nvSpPr>
          <p:cNvPr id="3" name="Pladsholder til indhold 2"/>
          <p:cNvSpPr>
            <a:spLocks noGrp="1"/>
          </p:cNvSpPr>
          <p:nvPr>
            <p:ph idx="1"/>
          </p:nvPr>
        </p:nvSpPr>
        <p:spPr/>
        <p:txBody>
          <a:bodyPr>
            <a:normAutofit fontScale="92500"/>
          </a:bodyPr>
          <a:lstStyle/>
          <a:p>
            <a:r>
              <a:rPr lang="da-DK" sz="2800" dirty="0">
                <a:solidFill>
                  <a:schemeClr val="tx1"/>
                </a:solidFill>
              </a:rPr>
              <a:t>Et ønske om </a:t>
            </a:r>
            <a:endParaRPr lang="da-DK" sz="2800" dirty="0" smtClean="0">
              <a:solidFill>
                <a:schemeClr val="tx1"/>
              </a:solidFill>
            </a:endParaRPr>
          </a:p>
          <a:p>
            <a:endParaRPr lang="da-DK" sz="2800" dirty="0" smtClean="0">
              <a:solidFill>
                <a:schemeClr val="tx1"/>
              </a:solidFill>
            </a:endParaRPr>
          </a:p>
          <a:p>
            <a:r>
              <a:rPr lang="da-DK" sz="4000" dirty="0" smtClean="0">
                <a:solidFill>
                  <a:schemeClr val="tx1"/>
                </a:solidFill>
              </a:rPr>
              <a:t>at </a:t>
            </a:r>
            <a:r>
              <a:rPr lang="da-DK" sz="4000" dirty="0">
                <a:solidFill>
                  <a:schemeClr val="tx1"/>
                </a:solidFill>
              </a:rPr>
              <a:t>styrke udsatte børns muligheder for som </a:t>
            </a:r>
            <a:r>
              <a:rPr lang="da-DK" sz="4000" dirty="0" smtClean="0">
                <a:solidFill>
                  <a:schemeClr val="tx1"/>
                </a:solidFill>
              </a:rPr>
              <a:t>andre </a:t>
            </a:r>
            <a:r>
              <a:rPr lang="da-DK" sz="4000" dirty="0">
                <a:solidFill>
                  <a:schemeClr val="tx1"/>
                </a:solidFill>
              </a:rPr>
              <a:t>at få et godt liv med uddannelse, arbejde og familieliv </a:t>
            </a:r>
            <a:endParaRPr lang="da-DK" sz="4000" dirty="0" smtClean="0">
              <a:solidFill>
                <a:schemeClr val="tx1"/>
              </a:solidFill>
            </a:endParaRPr>
          </a:p>
          <a:p>
            <a:endParaRPr lang="da-DK" sz="4000" dirty="0">
              <a:solidFill>
                <a:schemeClr val="tx1"/>
              </a:solidFill>
            </a:endParaRPr>
          </a:p>
          <a:p>
            <a:r>
              <a:rPr lang="da-DK" sz="2800" dirty="0" smtClean="0">
                <a:solidFill>
                  <a:schemeClr val="tx1"/>
                </a:solidFill>
              </a:rPr>
              <a:t>og </a:t>
            </a:r>
            <a:r>
              <a:rPr lang="da-DK" sz="2800" dirty="0">
                <a:solidFill>
                  <a:schemeClr val="tx1"/>
                </a:solidFill>
              </a:rPr>
              <a:t>for at opnå dette at styrke kvaliteten af kommunernes sagsbehandling.</a:t>
            </a:r>
          </a:p>
          <a:p>
            <a:pPr marL="0" indent="0">
              <a:buNone/>
            </a:pPr>
            <a:endParaRPr lang="da-DK" sz="2800" dirty="0">
              <a:solidFill>
                <a:schemeClr val="tx1"/>
              </a:solidFill>
            </a:endParaRPr>
          </a:p>
          <a:p>
            <a:pPr>
              <a:buFont typeface="Wingdings" panose="05000000000000000000" pitchFamily="2" charset="2"/>
              <a:buChar char="Ø"/>
            </a:pPr>
            <a:endParaRPr lang="da-DK" dirty="0">
              <a:solidFill>
                <a:schemeClr val="tx1"/>
              </a:solidFill>
            </a:endParaRPr>
          </a:p>
          <a:p>
            <a:endParaRPr lang="da-DK" dirty="0"/>
          </a:p>
        </p:txBody>
      </p:sp>
    </p:spTree>
    <p:extLst>
      <p:ext uri="{BB962C8B-B14F-4D97-AF65-F5344CB8AC3E}">
        <p14:creationId xmlns:p14="http://schemas.microsoft.com/office/powerpoint/2010/main" xmlns="" val="31166056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solidFill>
                  <a:schemeClr val="tx1"/>
                </a:solidFill>
              </a:rPr>
              <a:t>Anbringelsesreformen 2006</a:t>
            </a:r>
            <a:endParaRPr lang="da-DK" dirty="0"/>
          </a:p>
        </p:txBody>
      </p:sp>
      <p:sp>
        <p:nvSpPr>
          <p:cNvPr id="3" name="Pladsholder til indhold 2"/>
          <p:cNvSpPr>
            <a:spLocks noGrp="1"/>
          </p:cNvSpPr>
          <p:nvPr>
            <p:ph idx="1"/>
          </p:nvPr>
        </p:nvSpPr>
        <p:spPr>
          <a:xfrm>
            <a:off x="457200" y="1124744"/>
            <a:ext cx="8229600" cy="5400600"/>
          </a:xfrm>
        </p:spPr>
        <p:txBody>
          <a:bodyPr>
            <a:normAutofit fontScale="92500"/>
          </a:bodyPr>
          <a:lstStyle/>
          <a:p>
            <a:pPr marL="0" indent="0">
              <a:buNone/>
            </a:pPr>
            <a:r>
              <a:rPr lang="da-DK" sz="2800" dirty="0" smtClean="0">
                <a:solidFill>
                  <a:schemeClr val="tx1"/>
                </a:solidFill>
              </a:rPr>
              <a:t>Hvad skulle reformeres: </a:t>
            </a:r>
            <a:endParaRPr lang="da-DK" sz="2800" dirty="0">
              <a:solidFill>
                <a:schemeClr val="tx1"/>
              </a:solidFill>
            </a:endParaRPr>
          </a:p>
          <a:p>
            <a:pPr>
              <a:buFont typeface="Wingdings" panose="05000000000000000000" pitchFamily="2" charset="2"/>
              <a:buChar char="Ø"/>
            </a:pPr>
            <a:r>
              <a:rPr lang="da-DK" sz="4000" dirty="0">
                <a:solidFill>
                  <a:schemeClr val="tx1"/>
                </a:solidFill>
              </a:rPr>
              <a:t>Tilpasse indsatsen til det enkelte </a:t>
            </a:r>
            <a:r>
              <a:rPr lang="da-DK" sz="4000" dirty="0" smtClean="0">
                <a:solidFill>
                  <a:schemeClr val="tx1"/>
                </a:solidFill>
              </a:rPr>
              <a:t>barn </a:t>
            </a:r>
            <a:r>
              <a:rPr lang="da-DK" sz="2800" dirty="0" smtClean="0">
                <a:solidFill>
                  <a:schemeClr val="tx1"/>
                </a:solidFill>
              </a:rPr>
              <a:t>ved </a:t>
            </a:r>
            <a:r>
              <a:rPr lang="da-DK" sz="2800" dirty="0">
                <a:solidFill>
                  <a:schemeClr val="tx1"/>
                </a:solidFill>
              </a:rPr>
              <a:t>at udarbejde børnefaglige undersøgelser og handleplaner til det enkelte barn </a:t>
            </a:r>
          </a:p>
          <a:p>
            <a:pPr>
              <a:buFont typeface="Wingdings" panose="05000000000000000000" pitchFamily="2" charset="2"/>
              <a:buChar char="Ø"/>
            </a:pPr>
            <a:r>
              <a:rPr lang="da-DK" sz="4000" dirty="0">
                <a:solidFill>
                  <a:schemeClr val="tx1"/>
                </a:solidFill>
              </a:rPr>
              <a:t>Følge op på indsatsen </a:t>
            </a:r>
            <a:r>
              <a:rPr lang="da-DK" sz="2800" dirty="0">
                <a:solidFill>
                  <a:schemeClr val="tx1"/>
                </a:solidFill>
              </a:rPr>
              <a:t>overfor det enkelte barn </a:t>
            </a:r>
          </a:p>
          <a:p>
            <a:pPr>
              <a:buFont typeface="Wingdings" panose="05000000000000000000" pitchFamily="2" charset="2"/>
              <a:buChar char="Ø"/>
            </a:pPr>
            <a:r>
              <a:rPr lang="da-DK" sz="4300" dirty="0">
                <a:solidFill>
                  <a:schemeClr val="tx1"/>
                </a:solidFill>
              </a:rPr>
              <a:t>Inddrage barnet </a:t>
            </a:r>
            <a:r>
              <a:rPr lang="da-DK" sz="2800" dirty="0">
                <a:solidFill>
                  <a:schemeClr val="tx1"/>
                </a:solidFill>
              </a:rPr>
              <a:t>gennem børnesamtaler </a:t>
            </a:r>
          </a:p>
          <a:p>
            <a:pPr>
              <a:buFont typeface="Wingdings" panose="05000000000000000000" pitchFamily="2" charset="2"/>
              <a:buChar char="Ø"/>
            </a:pPr>
            <a:r>
              <a:rPr lang="da-DK" sz="4300" dirty="0">
                <a:solidFill>
                  <a:schemeClr val="tx1"/>
                </a:solidFill>
              </a:rPr>
              <a:t>Dokumentere og måle effekten </a:t>
            </a:r>
            <a:r>
              <a:rPr lang="da-DK" sz="2800" dirty="0">
                <a:solidFill>
                  <a:schemeClr val="tx1"/>
                </a:solidFill>
              </a:rPr>
              <a:t>af indsatsten overfor anbragte børn </a:t>
            </a:r>
          </a:p>
          <a:p>
            <a:pPr>
              <a:buFont typeface="Wingdings" panose="05000000000000000000" pitchFamily="2" charset="2"/>
              <a:buChar char="Ø"/>
            </a:pPr>
            <a:endParaRPr lang="da-DK" dirty="0">
              <a:solidFill>
                <a:schemeClr val="tx1"/>
              </a:solidFill>
            </a:endParaRPr>
          </a:p>
          <a:p>
            <a:endParaRPr lang="da-DK" dirty="0"/>
          </a:p>
        </p:txBody>
      </p:sp>
    </p:spTree>
    <p:extLst>
      <p:ext uri="{BB962C8B-B14F-4D97-AF65-F5344CB8AC3E}">
        <p14:creationId xmlns:p14="http://schemas.microsoft.com/office/powerpoint/2010/main" xmlns="" val="4200532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123728" y="692696"/>
            <a:ext cx="4834880" cy="216024"/>
          </a:xfrm>
        </p:spPr>
        <p:txBody>
          <a:bodyPr/>
          <a:lstStyle/>
          <a:p>
            <a:r>
              <a:rPr lang="da-DK" dirty="0">
                <a:solidFill>
                  <a:schemeClr val="tx1"/>
                </a:solidFill>
              </a:rPr>
              <a:t>Skærpet krav på anbringelsesområdet</a:t>
            </a:r>
            <a:r>
              <a:rPr lang="da-DK" dirty="0"/>
              <a:t/>
            </a:r>
            <a:br>
              <a:rPr lang="da-DK" dirty="0"/>
            </a:br>
            <a:endParaRPr lang="da-DK" dirty="0"/>
          </a:p>
        </p:txBody>
      </p:sp>
      <p:sp>
        <p:nvSpPr>
          <p:cNvPr id="3" name="Pladsholder til indhold 2"/>
          <p:cNvSpPr>
            <a:spLocks noGrp="1"/>
          </p:cNvSpPr>
          <p:nvPr>
            <p:ph idx="1"/>
          </p:nvPr>
        </p:nvSpPr>
        <p:spPr/>
        <p:txBody>
          <a:bodyPr>
            <a:normAutofit fontScale="77500" lnSpcReduction="20000"/>
          </a:bodyPr>
          <a:lstStyle/>
          <a:p>
            <a:pPr>
              <a:buNone/>
            </a:pPr>
            <a:r>
              <a:rPr lang="da-DK" dirty="0">
                <a:solidFill>
                  <a:schemeClr val="tx1"/>
                </a:solidFill>
              </a:rPr>
              <a:t>En høj grad af retssikkerhed på børn og ungeområdet er særlig vigtig fordi:  </a:t>
            </a:r>
          </a:p>
          <a:p>
            <a:pPr>
              <a:buNone/>
            </a:pPr>
            <a:endParaRPr lang="da-DK" dirty="0">
              <a:solidFill>
                <a:schemeClr val="tx1"/>
              </a:solidFill>
            </a:endParaRPr>
          </a:p>
          <a:p>
            <a:r>
              <a:rPr lang="da-DK" dirty="0">
                <a:solidFill>
                  <a:schemeClr val="tx1"/>
                </a:solidFill>
              </a:rPr>
              <a:t>En barndom er kort  - tidlig og rigtig </a:t>
            </a:r>
            <a:r>
              <a:rPr lang="da-DK" dirty="0" smtClean="0">
                <a:solidFill>
                  <a:schemeClr val="tx1"/>
                </a:solidFill>
              </a:rPr>
              <a:t>indsats er vital</a:t>
            </a:r>
            <a:endParaRPr lang="da-DK" dirty="0">
              <a:solidFill>
                <a:schemeClr val="tx1"/>
              </a:solidFill>
            </a:endParaRPr>
          </a:p>
          <a:p>
            <a:pPr>
              <a:buNone/>
            </a:pPr>
            <a:endParaRPr lang="da-DK" dirty="0">
              <a:solidFill>
                <a:schemeClr val="tx1"/>
              </a:solidFill>
            </a:endParaRPr>
          </a:p>
          <a:p>
            <a:r>
              <a:rPr lang="da-DK" dirty="0">
                <a:solidFill>
                  <a:schemeClr val="tx1"/>
                </a:solidFill>
              </a:rPr>
              <a:t>Der kan være tale om meget indgribende foranstaltninger for både børn og deres familier. </a:t>
            </a:r>
          </a:p>
          <a:p>
            <a:endParaRPr lang="da-DK" dirty="0">
              <a:solidFill>
                <a:schemeClr val="tx1"/>
              </a:solidFill>
            </a:endParaRPr>
          </a:p>
          <a:p>
            <a:r>
              <a:rPr lang="da-DK" dirty="0">
                <a:solidFill>
                  <a:schemeClr val="tx1"/>
                </a:solidFill>
              </a:rPr>
              <a:t>Varetagelse af henholdsvis barnets og forældrenes retssikkerhed.</a:t>
            </a:r>
          </a:p>
          <a:p>
            <a:endParaRPr lang="da-DK" dirty="0">
              <a:solidFill>
                <a:schemeClr val="tx1"/>
              </a:solidFill>
            </a:endParaRPr>
          </a:p>
          <a:p>
            <a:r>
              <a:rPr lang="da-DK" dirty="0">
                <a:solidFill>
                  <a:schemeClr val="tx1"/>
                </a:solidFill>
              </a:rPr>
              <a:t>Den magtfulde vurdering.  </a:t>
            </a:r>
          </a:p>
          <a:p>
            <a:endParaRPr lang="da-DK" dirty="0"/>
          </a:p>
        </p:txBody>
      </p:sp>
    </p:spTree>
    <p:extLst>
      <p:ext uri="{BB962C8B-B14F-4D97-AF65-F5344CB8AC3E}">
        <p14:creationId xmlns:p14="http://schemas.microsoft.com/office/powerpoint/2010/main" xmlns="" val="3352204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71600" y="548680"/>
            <a:ext cx="5987008" cy="360040"/>
          </a:xfrm>
        </p:spPr>
        <p:txBody>
          <a:bodyPr/>
          <a:lstStyle/>
          <a:p>
            <a:r>
              <a:rPr lang="da-DK" dirty="0">
                <a:solidFill>
                  <a:schemeClr val="tx1"/>
                </a:solidFill>
              </a:rPr>
              <a:t>Hvilken type ret har værdi?</a:t>
            </a:r>
            <a:br>
              <a:rPr lang="da-DK" dirty="0">
                <a:solidFill>
                  <a:schemeClr val="tx1"/>
                </a:solidFill>
              </a:rPr>
            </a:br>
            <a:endParaRPr lang="da-DK" dirty="0">
              <a:solidFill>
                <a:schemeClr val="tx1"/>
              </a:solidFill>
            </a:endParaRPr>
          </a:p>
        </p:txBody>
      </p:sp>
      <p:sp>
        <p:nvSpPr>
          <p:cNvPr id="3" name="Pladsholder til indhold 2"/>
          <p:cNvSpPr>
            <a:spLocks noGrp="1"/>
          </p:cNvSpPr>
          <p:nvPr>
            <p:ph idx="1"/>
          </p:nvPr>
        </p:nvSpPr>
        <p:spPr/>
        <p:txBody>
          <a:bodyPr/>
          <a:lstStyle/>
          <a:p>
            <a:pPr marL="457200" indent="-457200"/>
            <a:r>
              <a:rPr lang="da-DK" sz="2800" dirty="0" smtClean="0">
                <a:solidFill>
                  <a:schemeClr val="tx1"/>
                </a:solidFill>
              </a:rPr>
              <a:t>Mulighed </a:t>
            </a:r>
            <a:r>
              <a:rPr lang="da-DK" sz="2800" dirty="0">
                <a:solidFill>
                  <a:schemeClr val="tx1"/>
                </a:solidFill>
              </a:rPr>
              <a:t>for at ”kende sin ret” – klare og præcise lovregler.</a:t>
            </a:r>
          </a:p>
          <a:p>
            <a:pPr marL="457200" indent="-457200"/>
            <a:endParaRPr lang="da-DK" sz="2800" dirty="0">
              <a:solidFill>
                <a:schemeClr val="tx1"/>
              </a:solidFill>
            </a:endParaRPr>
          </a:p>
          <a:p>
            <a:pPr marL="457200" indent="-457200"/>
            <a:r>
              <a:rPr lang="da-DK" sz="2800" dirty="0" smtClean="0">
                <a:solidFill>
                  <a:schemeClr val="tx1"/>
                </a:solidFill>
              </a:rPr>
              <a:t>Mulighed </a:t>
            </a:r>
            <a:r>
              <a:rPr lang="da-DK" sz="2800" dirty="0">
                <a:solidFill>
                  <a:schemeClr val="tx1"/>
                </a:solidFill>
              </a:rPr>
              <a:t>for at ”få sin ret” – mulighed for at klage.</a:t>
            </a:r>
          </a:p>
          <a:p>
            <a:pPr marL="457200" indent="-457200"/>
            <a:endParaRPr lang="da-DK" sz="2800" dirty="0">
              <a:solidFill>
                <a:schemeClr val="tx1"/>
              </a:solidFill>
            </a:endParaRPr>
          </a:p>
          <a:p>
            <a:pPr marL="457200" indent="-457200"/>
            <a:r>
              <a:rPr lang="da-DK" sz="2800" dirty="0" smtClean="0">
                <a:solidFill>
                  <a:schemeClr val="tx1"/>
                </a:solidFill>
              </a:rPr>
              <a:t>Mulighed </a:t>
            </a:r>
            <a:r>
              <a:rPr lang="da-DK" sz="2800" dirty="0">
                <a:solidFill>
                  <a:schemeClr val="tx1"/>
                </a:solidFill>
              </a:rPr>
              <a:t>for at blive set, hørt og inddraget</a:t>
            </a:r>
            <a:r>
              <a:rPr lang="da-DK" sz="2800" dirty="0" smtClean="0">
                <a:solidFill>
                  <a:schemeClr val="tx1"/>
                </a:solidFill>
              </a:rPr>
              <a:t>.</a:t>
            </a:r>
          </a:p>
          <a:p>
            <a:pPr marL="457200" indent="-457200"/>
            <a:r>
              <a:rPr lang="da-DK" sz="2800" dirty="0" smtClean="0">
                <a:solidFill>
                  <a:schemeClr val="tx1"/>
                </a:solidFill>
              </a:rPr>
              <a:t>  </a:t>
            </a:r>
          </a:p>
          <a:p>
            <a:pPr marL="457200" indent="-457200"/>
            <a:r>
              <a:rPr lang="da-DK" sz="2800" dirty="0" smtClean="0">
                <a:solidFill>
                  <a:schemeClr val="tx1"/>
                </a:solidFill>
              </a:rPr>
              <a:t>Muligheden for at få hjælp der virker</a:t>
            </a:r>
            <a:endParaRPr lang="da-DK" sz="2800" dirty="0">
              <a:solidFill>
                <a:schemeClr val="tx1"/>
              </a:solidFill>
            </a:endParaRPr>
          </a:p>
          <a:p>
            <a:endParaRPr lang="da-DK" dirty="0"/>
          </a:p>
        </p:txBody>
      </p:sp>
    </p:spTree>
    <p:extLst>
      <p:ext uri="{BB962C8B-B14F-4D97-AF65-F5344CB8AC3E}">
        <p14:creationId xmlns:p14="http://schemas.microsoft.com/office/powerpoint/2010/main" xmlns="" val="2764185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solidFill>
                  <a:schemeClr val="tx1"/>
                </a:solidFill>
              </a:rPr>
              <a:t>Hvordan er det så gået? </a:t>
            </a:r>
            <a:endParaRPr lang="da-DK" dirty="0"/>
          </a:p>
        </p:txBody>
      </p:sp>
      <p:sp>
        <p:nvSpPr>
          <p:cNvPr id="3" name="Pladsholder til indhold 2"/>
          <p:cNvSpPr>
            <a:spLocks noGrp="1"/>
          </p:cNvSpPr>
          <p:nvPr>
            <p:ph idx="1"/>
          </p:nvPr>
        </p:nvSpPr>
        <p:spPr/>
        <p:txBody>
          <a:bodyPr>
            <a:normAutofit/>
          </a:bodyPr>
          <a:lstStyle/>
          <a:p>
            <a:endParaRPr lang="da-DK" sz="2800" dirty="0" smtClean="0">
              <a:solidFill>
                <a:schemeClr val="tx1"/>
              </a:solidFill>
            </a:endParaRPr>
          </a:p>
          <a:p>
            <a:r>
              <a:rPr lang="da-DK" sz="2800" dirty="0" smtClean="0">
                <a:solidFill>
                  <a:schemeClr val="tx1"/>
                </a:solidFill>
              </a:rPr>
              <a:t>Med </a:t>
            </a:r>
            <a:r>
              <a:rPr lang="da-DK" sz="2800" dirty="0">
                <a:solidFill>
                  <a:schemeClr val="tx1"/>
                </a:solidFill>
              </a:rPr>
              <a:t>kvaliteten af sagsbehandlingen og retssikkerheden?</a:t>
            </a:r>
          </a:p>
          <a:p>
            <a:endParaRPr lang="da-DK" sz="2800" dirty="0">
              <a:solidFill>
                <a:schemeClr val="tx1"/>
              </a:solidFill>
            </a:endParaRPr>
          </a:p>
          <a:p>
            <a:r>
              <a:rPr lang="da-DK" sz="2800" dirty="0">
                <a:solidFill>
                  <a:schemeClr val="tx1"/>
                </a:solidFill>
              </a:rPr>
              <a:t> Med de udsatte børn og unges livsmuligheder?   </a:t>
            </a:r>
          </a:p>
          <a:p>
            <a:endParaRPr lang="da-DK" sz="2800" dirty="0">
              <a:solidFill>
                <a:schemeClr val="tx1"/>
              </a:solidFill>
            </a:endParaRPr>
          </a:p>
          <a:p>
            <a:endParaRPr lang="da-DK" sz="2800" dirty="0">
              <a:solidFill>
                <a:schemeClr val="tx1"/>
              </a:solidFill>
            </a:endParaRPr>
          </a:p>
          <a:p>
            <a:endParaRPr lang="da-DK" sz="2800" dirty="0"/>
          </a:p>
        </p:txBody>
      </p:sp>
    </p:spTree>
    <p:extLst>
      <p:ext uri="{BB962C8B-B14F-4D97-AF65-F5344CB8AC3E}">
        <p14:creationId xmlns:p14="http://schemas.microsoft.com/office/powerpoint/2010/main" xmlns="" val="15942859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Udvalgte tal</a:t>
            </a:r>
            <a:endParaRPr lang="da-DK" dirty="0"/>
          </a:p>
        </p:txBody>
      </p:sp>
      <p:sp>
        <p:nvSpPr>
          <p:cNvPr id="3" name="Pladsholder til indhold 2"/>
          <p:cNvSpPr>
            <a:spLocks noGrp="1"/>
          </p:cNvSpPr>
          <p:nvPr>
            <p:ph idx="1"/>
          </p:nvPr>
        </p:nvSpPr>
        <p:spPr/>
        <p:txBody>
          <a:bodyPr/>
          <a:lstStyle/>
          <a:p>
            <a:r>
              <a:rPr lang="da-DK" sz="2800" dirty="0" smtClean="0"/>
              <a:t>Manglende børnefaglige undersøgelser: 18-35 procent af sager </a:t>
            </a:r>
            <a:r>
              <a:rPr lang="da-DK" sz="2000" dirty="0" smtClean="0"/>
              <a:t>(4 praksisundersøgelser i perioden 2006-2011).</a:t>
            </a:r>
          </a:p>
          <a:p>
            <a:r>
              <a:rPr lang="da-DK" sz="2800" dirty="0" smtClean="0"/>
              <a:t>Manglende handleplan i 8-27 procent af sager </a:t>
            </a:r>
            <a:r>
              <a:rPr lang="da-DK" sz="2000" dirty="0" smtClean="0"/>
              <a:t>( 5 undersøgelser i perioden 2006-2012).</a:t>
            </a:r>
          </a:p>
          <a:p>
            <a:r>
              <a:rPr lang="da-DK" sz="2800" dirty="0" smtClean="0"/>
              <a:t>Manglende børnesamtaler i 19-39 procent af sagerne </a:t>
            </a:r>
            <a:r>
              <a:rPr lang="da-DK" sz="2000" dirty="0" smtClean="0"/>
              <a:t>(6 undersøgelser i perioden 2006-2014).</a:t>
            </a:r>
          </a:p>
          <a:p>
            <a:r>
              <a:rPr lang="da-DK" sz="2800" smtClean="0"/>
              <a:t>Manglende 2 personrettede tilsynsbesøg </a:t>
            </a:r>
            <a:r>
              <a:rPr lang="da-DK" sz="2800" dirty="0" smtClean="0"/>
              <a:t>i plejefamilier i 2013 i 39 procent af sagerne </a:t>
            </a:r>
            <a:r>
              <a:rPr lang="da-DK" sz="2000" dirty="0" smtClean="0"/>
              <a:t>(Velfærdsundersøgelse fra 2014). </a:t>
            </a:r>
            <a:endParaRPr lang="da-DK" sz="2000" dirty="0"/>
          </a:p>
        </p:txBody>
      </p:sp>
    </p:spTree>
    <p:extLst>
      <p:ext uri="{BB962C8B-B14F-4D97-AF65-F5344CB8AC3E}">
        <p14:creationId xmlns:p14="http://schemas.microsoft.com/office/powerpoint/2010/main" xmlns="" val="4665861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Hvad viser gennemgangen </a:t>
            </a:r>
          </a:p>
        </p:txBody>
      </p:sp>
      <p:sp>
        <p:nvSpPr>
          <p:cNvPr id="3" name="Pladsholder til indhold 2"/>
          <p:cNvSpPr>
            <a:spLocks noGrp="1"/>
          </p:cNvSpPr>
          <p:nvPr>
            <p:ph idx="1"/>
          </p:nvPr>
        </p:nvSpPr>
        <p:spPr/>
        <p:txBody>
          <a:bodyPr/>
          <a:lstStyle/>
          <a:p>
            <a:endParaRPr lang="da-DK" sz="2800" dirty="0" smtClean="0">
              <a:solidFill>
                <a:schemeClr val="tx1"/>
              </a:solidFill>
            </a:endParaRPr>
          </a:p>
          <a:p>
            <a:r>
              <a:rPr lang="da-DK" sz="2800" dirty="0" smtClean="0">
                <a:solidFill>
                  <a:schemeClr val="tx1"/>
                </a:solidFill>
              </a:rPr>
              <a:t>Manglende </a:t>
            </a:r>
            <a:r>
              <a:rPr lang="da-DK" sz="2800" dirty="0">
                <a:solidFill>
                  <a:schemeClr val="tx1"/>
                </a:solidFill>
              </a:rPr>
              <a:t>overholdelse af lovkravene til bl.a. børnesamtaler, handleplaner og børnefaglige undersøgelser.</a:t>
            </a:r>
          </a:p>
          <a:p>
            <a:endParaRPr lang="da-DK" sz="2800" dirty="0">
              <a:solidFill>
                <a:schemeClr val="tx1"/>
              </a:solidFill>
            </a:endParaRPr>
          </a:p>
          <a:p>
            <a:r>
              <a:rPr lang="da-DK" sz="2800" dirty="0">
                <a:solidFill>
                  <a:schemeClr val="tx1"/>
                </a:solidFill>
              </a:rPr>
              <a:t>Manglende dokumentation af indsatsernes effekt for </a:t>
            </a:r>
            <a:r>
              <a:rPr lang="da-DK" sz="2800" dirty="0" smtClean="0">
                <a:solidFill>
                  <a:schemeClr val="tx1"/>
                </a:solidFill>
              </a:rPr>
              <a:t>barnet.</a:t>
            </a:r>
            <a:endParaRPr lang="da-DK" sz="2800" dirty="0">
              <a:solidFill>
                <a:schemeClr val="tx1"/>
              </a:solidFill>
            </a:endParaRPr>
          </a:p>
          <a:p>
            <a:endParaRPr lang="da-DK" dirty="0"/>
          </a:p>
        </p:txBody>
      </p:sp>
    </p:spTree>
    <p:extLst>
      <p:ext uri="{BB962C8B-B14F-4D97-AF65-F5344CB8AC3E}">
        <p14:creationId xmlns:p14="http://schemas.microsoft.com/office/powerpoint/2010/main" xmlns="" val="2441927540"/>
      </p:ext>
    </p:extLst>
  </p:cSld>
  <p:clrMapOvr>
    <a:masterClrMapping/>
  </p:clrMapOvr>
</p:sld>
</file>

<file path=ppt/theme/theme1.xml><?xml version="1.0" encoding="utf-8"?>
<a:theme xmlns:a="http://schemas.openxmlformats.org/drawingml/2006/main" name="Aarhus Kommune grå">
  <a:themeElements>
    <a:clrScheme name="Aarhus Kommune farvehjul">
      <a:dk1>
        <a:sysClr val="windowText" lastClr="000000"/>
      </a:dk1>
      <a:lt1>
        <a:sysClr val="window" lastClr="FFFFFF"/>
      </a:lt1>
      <a:dk2>
        <a:srgbClr val="1F497D"/>
      </a:dk2>
      <a:lt2>
        <a:srgbClr val="EEECE1"/>
      </a:lt2>
      <a:accent1>
        <a:srgbClr val="409CDA"/>
      </a:accent1>
      <a:accent2>
        <a:srgbClr val="AC1A2F"/>
      </a:accent2>
      <a:accent3>
        <a:srgbClr val="5F9F2A"/>
      </a:accent3>
      <a:accent4>
        <a:srgbClr val="7D4089"/>
      </a:accent4>
      <a:accent5>
        <a:srgbClr val="9FB6CA"/>
      </a:accent5>
      <a:accent6>
        <a:srgbClr val="FFAD40"/>
      </a:accent6>
      <a:hlink>
        <a:srgbClr val="0000FF"/>
      </a:hlink>
      <a:folHlink>
        <a:srgbClr val="800080"/>
      </a:folHlink>
    </a:clrScheme>
    <a:fontScheme name="Aarhus Kommune Arial">
      <a:majorFont>
        <a:latin typeface="Arial"/>
        <a:ea typeface=""/>
        <a:cs typeface=""/>
      </a:majorFont>
      <a:minorFont>
        <a:latin typeface="Arial"/>
        <a:ea typeface=""/>
        <a:cs typeface=""/>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arhus Kommune blå">
  <a:themeElements>
    <a:clrScheme name="Aarhus Kommune farvehjul">
      <a:dk1>
        <a:sysClr val="windowText" lastClr="000000"/>
      </a:dk1>
      <a:lt1>
        <a:sysClr val="window" lastClr="FFFFFF"/>
      </a:lt1>
      <a:dk2>
        <a:srgbClr val="1F497D"/>
      </a:dk2>
      <a:lt2>
        <a:srgbClr val="EEECE1"/>
      </a:lt2>
      <a:accent1>
        <a:srgbClr val="409CDA"/>
      </a:accent1>
      <a:accent2>
        <a:srgbClr val="AC1A2F"/>
      </a:accent2>
      <a:accent3>
        <a:srgbClr val="5F9F2A"/>
      </a:accent3>
      <a:accent4>
        <a:srgbClr val="7D4089"/>
      </a:accent4>
      <a:accent5>
        <a:srgbClr val="9FB6CA"/>
      </a:accent5>
      <a:accent6>
        <a:srgbClr val="FFAD40"/>
      </a:accent6>
      <a:hlink>
        <a:srgbClr val="0000FF"/>
      </a:hlink>
      <a:folHlink>
        <a:srgbClr val="800080"/>
      </a:folHlink>
    </a:clrScheme>
    <a:fontScheme name="Aarhus Kommune Arial">
      <a:majorFont>
        <a:latin typeface="Arial"/>
        <a:ea typeface=""/>
        <a:cs typeface=""/>
      </a:majorFont>
      <a:minorFont>
        <a:latin typeface="Arial"/>
        <a:ea typeface=""/>
        <a:cs typeface=""/>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399</TotalTime>
  <Words>3133</Words>
  <Application>Microsoft Office PowerPoint</Application>
  <PresentationFormat>On-screen Show (4:3)</PresentationFormat>
  <Paragraphs>309</Paragraphs>
  <Slides>20</Slides>
  <Notes>17</Notes>
  <HiddenSlides>0</HiddenSlides>
  <MMClips>0</MMClips>
  <ScaleCrop>false</ScaleCrop>
  <HeadingPairs>
    <vt:vector size="4" baseType="variant">
      <vt:variant>
        <vt:lpstr>Theme</vt:lpstr>
      </vt:variant>
      <vt:variant>
        <vt:i4>2</vt:i4>
      </vt:variant>
      <vt:variant>
        <vt:lpstr>Slide Titles</vt:lpstr>
      </vt:variant>
      <vt:variant>
        <vt:i4>20</vt:i4>
      </vt:variant>
    </vt:vector>
  </HeadingPairs>
  <TitlesOfParts>
    <vt:vector size="22" baseType="lpstr">
      <vt:lpstr>Aarhus Kommune grå</vt:lpstr>
      <vt:lpstr>Aarhus Kommune blå</vt:lpstr>
      <vt:lpstr>Tilstanden på anbringelsesområdet – et kommunalt perspektiv  d. 10.  januar 2017  Ved Erik Kaastrup-Hansen Foreningen af Socialchefer i Danmark</vt:lpstr>
      <vt:lpstr>Slide 2</vt:lpstr>
      <vt:lpstr>Anbringelsesreformen 2006</vt:lpstr>
      <vt:lpstr>Anbringelsesreformen 2006</vt:lpstr>
      <vt:lpstr>Skærpet krav på anbringelsesområdet </vt:lpstr>
      <vt:lpstr>Hvilken type ret har værdi? </vt:lpstr>
      <vt:lpstr>Hvordan er det så gået? </vt:lpstr>
      <vt:lpstr>Udvalgte tal</vt:lpstr>
      <vt:lpstr>Hvad viser gennemgangen </vt:lpstr>
      <vt:lpstr>Hvad er der igangsat</vt:lpstr>
      <vt:lpstr>Status sagsbehandling og retssikkerhed </vt:lpstr>
      <vt:lpstr>Skal der noget andet til ? </vt:lpstr>
      <vt:lpstr>Slide 13</vt:lpstr>
      <vt:lpstr>Slide 14</vt:lpstr>
      <vt:lpstr>Hvad virker?</vt:lpstr>
      <vt:lpstr>Grupper af børn, som  vi har særligt øje på </vt:lpstr>
      <vt:lpstr>Fælles forståelse: Inklusion lykkes, når…</vt:lpstr>
      <vt:lpstr>Slide 18</vt:lpstr>
      <vt:lpstr>Hvordan skal vi hjælpe?</vt:lpstr>
      <vt:lpstr>Vejen  </vt:lpstr>
    </vt:vector>
  </TitlesOfParts>
  <Company>Århus Kommune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Dias nummer 1</dc:title>
  <dc:creator>Anders Gejl</dc:creator>
  <cp:lastModifiedBy>Susie</cp:lastModifiedBy>
  <cp:revision>48</cp:revision>
  <dcterms:created xsi:type="dcterms:W3CDTF">2011-01-03T09:57:44Z</dcterms:created>
  <dcterms:modified xsi:type="dcterms:W3CDTF">2019-03-16T08:44:28Z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BackOfficeType">
    <vt:lpwstr>growBusiness Solutions</vt:lpwstr>
  </property>
  <property fmtid="{D5CDD505-2E9C-101B-9397-08002B2CF9AE}" pid="3" name="Server">
    <vt:lpwstr>edoc:8080</vt:lpwstr>
  </property>
  <property fmtid="{D5CDD505-2E9C-101B-9397-08002B2CF9AE}" pid="4" name="Protocol">
    <vt:lpwstr>off</vt:lpwstr>
  </property>
  <property fmtid="{D5CDD505-2E9C-101B-9397-08002B2CF9AE}" pid="5" name="Site">
    <vt:lpwstr>/locator.aspx</vt:lpwstr>
  </property>
  <property fmtid="{D5CDD505-2E9C-101B-9397-08002B2CF9AE}" pid="6" name="FileID">
    <vt:lpwstr>4932693</vt:lpwstr>
  </property>
  <property fmtid="{D5CDD505-2E9C-101B-9397-08002B2CF9AE}" pid="7" name="VerID">
    <vt:lpwstr>0</vt:lpwstr>
  </property>
  <property fmtid="{D5CDD505-2E9C-101B-9397-08002B2CF9AE}" pid="8" name="FilePath">
    <vt:lpwstr>\\SrvEdocPFil1\eDocUsers\work\adm\azsac30</vt:lpwstr>
  </property>
  <property fmtid="{D5CDD505-2E9C-101B-9397-08002B2CF9AE}" pid="9" name="FileName">
    <vt:lpwstr>16-047707-4 oplæg til konference om retssikkerhed på anbringelsesområdet d. 10. januar 2017. 4932693_2978699_0.PPTX</vt:lpwstr>
  </property>
  <property fmtid="{D5CDD505-2E9C-101B-9397-08002B2CF9AE}" pid="10" name="FullFileName">
    <vt:lpwstr>\\SrvEdocPFil1\eDocUsers\work\adm\azsac30\16-047707-4 oplæg til konference om retssikkerhed på anbringelsesområdet d. 10. januar 2017. 4932693_2978699_0.PPTX</vt:lpwstr>
  </property>
</Properties>
</file>