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3" r:id="rId3"/>
    <p:sldId id="326" r:id="rId4"/>
    <p:sldId id="328" r:id="rId5"/>
    <p:sldId id="329" r:id="rId6"/>
    <p:sldId id="330" r:id="rId7"/>
    <p:sldId id="331" r:id="rId8"/>
    <p:sldId id="332" r:id="rId9"/>
    <p:sldId id="333" r:id="rId10"/>
    <p:sldId id="335" r:id="rId11"/>
    <p:sldId id="336" r:id="rId12"/>
  </p:sldIdLst>
  <p:sldSz cx="9144000" cy="6858000" type="screen4x3"/>
  <p:notesSz cx="6797675" cy="9928225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Standardavsnitt" id="{D80CBAF9-E7B0-4BEF-A2B1-1C0EDF4B289F}">
          <p14:sldIdLst>
            <p14:sldId id="256"/>
            <p14:sldId id="293"/>
            <p14:sldId id="326"/>
            <p14:sldId id="328"/>
            <p14:sldId id="329"/>
            <p14:sldId id="330"/>
            <p14:sldId id="331"/>
            <p14:sldId id="332"/>
            <p14:sldId id="333"/>
            <p14:sldId id="335"/>
            <p14:sldId id="33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771F-AC51-490E-B848-6D9C142AA20E}" type="datetimeFigureOut">
              <a:rPr lang="da-DK" smtClean="0"/>
              <a:pPr/>
              <a:t>16-03-2019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C0FC-7721-4E46-8E16-4E7DF1B78FBB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771F-AC51-490E-B848-6D9C142AA20E}" type="datetimeFigureOut">
              <a:rPr lang="da-DK" smtClean="0"/>
              <a:pPr/>
              <a:t>16-03-2019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C0FC-7721-4E46-8E16-4E7DF1B78FBB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771F-AC51-490E-B848-6D9C142AA20E}" type="datetimeFigureOut">
              <a:rPr lang="da-DK" smtClean="0"/>
              <a:pPr/>
              <a:t>16-03-2019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C0FC-7721-4E46-8E16-4E7DF1B78FBB}" type="slidenum">
              <a:rPr lang="da-DK" smtClean="0"/>
              <a:pPr/>
              <a:t>‹#›</a:t>
            </a:fld>
            <a:endParaRPr lang="da-DK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771F-AC51-490E-B848-6D9C142AA20E}" type="datetimeFigureOut">
              <a:rPr lang="da-DK" smtClean="0"/>
              <a:pPr/>
              <a:t>16-03-2019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C0FC-7721-4E46-8E16-4E7DF1B78FBB}" type="slidenum">
              <a:rPr lang="da-DK" smtClean="0"/>
              <a:pPr/>
              <a:t>‹#›</a:t>
            </a:fld>
            <a:endParaRPr lang="da-DK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771F-AC51-490E-B848-6D9C142AA20E}" type="datetimeFigureOut">
              <a:rPr lang="da-DK" smtClean="0"/>
              <a:pPr/>
              <a:t>16-03-2019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C0FC-7721-4E46-8E16-4E7DF1B78FBB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771F-AC51-490E-B848-6D9C142AA20E}" type="datetimeFigureOut">
              <a:rPr lang="da-DK" smtClean="0"/>
              <a:pPr/>
              <a:t>16-03-2019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C0FC-7721-4E46-8E16-4E7DF1B78FBB}" type="slidenum">
              <a:rPr lang="da-DK" smtClean="0"/>
              <a:pPr/>
              <a:t>‹#›</a:t>
            </a:fld>
            <a:endParaRPr lang="da-D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771F-AC51-490E-B848-6D9C142AA20E}" type="datetimeFigureOut">
              <a:rPr lang="da-DK" smtClean="0"/>
              <a:pPr/>
              <a:t>16-03-2019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C0FC-7721-4E46-8E16-4E7DF1B78FBB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771F-AC51-490E-B848-6D9C142AA20E}" type="datetimeFigureOut">
              <a:rPr lang="da-DK" smtClean="0"/>
              <a:pPr/>
              <a:t>16-03-2019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C0FC-7721-4E46-8E16-4E7DF1B78FBB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771F-AC51-490E-B848-6D9C142AA20E}" type="datetimeFigureOut">
              <a:rPr lang="da-DK" smtClean="0"/>
              <a:pPr/>
              <a:t>16-03-2019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C0FC-7721-4E46-8E16-4E7DF1B78FBB}" type="slidenum">
              <a:rPr lang="da-DK" smtClean="0"/>
              <a:pPr/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771F-AC51-490E-B848-6D9C142AA20E}" type="datetimeFigureOut">
              <a:rPr lang="da-DK" smtClean="0"/>
              <a:pPr/>
              <a:t>16-03-2019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C0FC-7721-4E46-8E16-4E7DF1B78FBB}" type="slidenum">
              <a:rPr lang="da-DK" smtClean="0"/>
              <a:pPr/>
              <a:t>‹#›</a:t>
            </a:fld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8771F-AC51-490E-B848-6D9C142AA20E}" type="datetimeFigureOut">
              <a:rPr lang="da-DK" smtClean="0"/>
              <a:pPr/>
              <a:t>16-03-2019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BC0FC-7721-4E46-8E16-4E7DF1B78FBB}" type="slidenum">
              <a:rPr lang="da-DK" smtClean="0"/>
              <a:pPr/>
              <a:t>‹#›</a:t>
            </a:fld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3A8771F-AC51-490E-B848-6D9C142AA20E}" type="datetimeFigureOut">
              <a:rPr lang="da-DK" smtClean="0"/>
              <a:pPr/>
              <a:t>16-03-2019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8BBC0FC-7721-4E46-8E16-4E7DF1B78FBB}" type="slidenum">
              <a:rPr lang="da-DK" smtClean="0"/>
              <a:pPr/>
              <a:t>‹#›</a:t>
            </a:fld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772400" cy="1780108"/>
          </a:xfrm>
        </p:spPr>
        <p:txBody>
          <a:bodyPr>
            <a:noAutofit/>
          </a:bodyPr>
          <a:lstStyle/>
          <a:p>
            <a:pPr algn="l"/>
            <a:r>
              <a:rPr lang="da-DK" sz="3200" dirty="0" smtClean="0"/>
              <a:t/>
            </a:r>
            <a:br>
              <a:rPr lang="da-DK" sz="3200" dirty="0" smtClean="0"/>
            </a:br>
            <a:r>
              <a:rPr lang="da-DK" sz="3200" dirty="0" smtClean="0"/>
              <a:t/>
            </a:r>
            <a:br>
              <a:rPr lang="da-DK" sz="3200" dirty="0" smtClean="0"/>
            </a:br>
            <a:r>
              <a:rPr lang="da-DK" sz="3200" dirty="0"/>
              <a:t/>
            </a:r>
            <a:br>
              <a:rPr lang="da-DK" sz="3200" dirty="0"/>
            </a:br>
            <a:r>
              <a:rPr lang="da-DK" sz="3200" dirty="0" smtClean="0"/>
              <a:t/>
            </a:r>
            <a:br>
              <a:rPr lang="da-DK" sz="3200" dirty="0" smtClean="0"/>
            </a:br>
            <a:r>
              <a:rPr lang="da-DK" sz="3600" dirty="0" smtClean="0"/>
              <a:t>Unga på hem för vård eller boende. Om rättssäkerhet, legitimitet och tillit vid beslut om ungas vård</a:t>
            </a:r>
            <a:endParaRPr lang="da-DK" sz="36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	                        </a:t>
            </a:r>
            <a:r>
              <a:rPr lang="da-DK" sz="1800" dirty="0" smtClean="0"/>
              <a:t>Elisabeth Eneroth, jur dr.</a:t>
            </a:r>
          </a:p>
          <a:p>
            <a:r>
              <a:rPr lang="da-DK" sz="1800" dirty="0" smtClean="0"/>
              <a:t>	               Normative Orders</a:t>
            </a:r>
          </a:p>
          <a:p>
            <a:r>
              <a:rPr lang="da-DK" sz="1800" dirty="0" smtClean="0"/>
              <a:t>		                  Goethe University Frankfurt	</a:t>
            </a:r>
          </a:p>
          <a:p>
            <a:r>
              <a:rPr lang="da-DK" sz="1800" smtClean="0"/>
              <a:t>	2017-01-10</a:t>
            </a:r>
            <a:endParaRPr lang="da-DK" sz="1800" dirty="0"/>
          </a:p>
        </p:txBody>
      </p:sp>
    </p:spTree>
    <p:extLst>
      <p:ext uri="{BB962C8B-B14F-4D97-AF65-F5344CB8AC3E}">
        <p14:creationId xmlns:p14="http://schemas.microsoft.com/office/powerpoint/2010/main" xmlns="" val="412618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v-SE" sz="2000" dirty="0" smtClean="0"/>
              <a:t>Varför? Produktionen av ny kunskap</a:t>
            </a:r>
          </a:p>
          <a:p>
            <a:pPr marL="0" indent="0">
              <a:buNone/>
            </a:pPr>
            <a:endParaRPr lang="sv-SE" sz="2000" dirty="0" smtClean="0"/>
          </a:p>
          <a:p>
            <a:r>
              <a:rPr lang="sv-SE" sz="2000" dirty="0" smtClean="0"/>
              <a:t>Hur? Två separata studier och en förklaringsmodell</a:t>
            </a:r>
          </a:p>
          <a:p>
            <a:pPr marL="0" indent="0">
              <a:buNone/>
            </a:pPr>
            <a:endParaRPr lang="sv-SE" sz="2000" dirty="0" smtClean="0"/>
          </a:p>
          <a:p>
            <a:r>
              <a:rPr lang="sv-SE" sz="2000" dirty="0" smtClean="0"/>
              <a:t>Resultat? En sammanläggningsavhandling</a:t>
            </a:r>
            <a:endParaRPr lang="da-DK" sz="20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dirty="0" smtClean="0"/>
              <a:t>Konklusion</a:t>
            </a:r>
            <a:endParaRPr lang="da-DK" sz="3200" dirty="0"/>
          </a:p>
        </p:txBody>
      </p:sp>
    </p:spTree>
    <p:extLst>
      <p:ext uri="{BB962C8B-B14F-4D97-AF65-F5344CB8AC3E}">
        <p14:creationId xmlns:p14="http://schemas.microsoft.com/office/powerpoint/2010/main" xmlns="" val="1334614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v-SE" sz="2000" i="1" dirty="0" smtClean="0"/>
              <a:t>Om </a:t>
            </a:r>
            <a:r>
              <a:rPr lang="sv-SE" sz="2000" i="1" dirty="0"/>
              <a:t>rättsordningens tillitsskapande funktion och förmåga. </a:t>
            </a:r>
            <a:r>
              <a:rPr lang="en-US" sz="2000" i="1" dirty="0"/>
              <a:t>Mot </a:t>
            </a:r>
            <a:r>
              <a:rPr lang="en-US" sz="2000" i="1" dirty="0" err="1"/>
              <a:t>en</a:t>
            </a:r>
            <a:r>
              <a:rPr lang="en-US" sz="2000" i="1" dirty="0"/>
              <a:t> </a:t>
            </a:r>
            <a:r>
              <a:rPr lang="en-US" sz="2000" i="1" dirty="0" err="1"/>
              <a:t>humanistisk</a:t>
            </a:r>
            <a:r>
              <a:rPr lang="en-US" sz="2000" i="1" dirty="0"/>
              <a:t> </a:t>
            </a:r>
            <a:r>
              <a:rPr lang="en-US" sz="2000" i="1" dirty="0" err="1"/>
              <a:t>rättsvetenskap</a:t>
            </a:r>
            <a:r>
              <a:rPr lang="en-US" sz="2000" dirty="0" err="1"/>
              <a:t>,Tidskrift</a:t>
            </a:r>
            <a:r>
              <a:rPr lang="en-US" sz="2000" dirty="0"/>
              <a:t> </a:t>
            </a:r>
            <a:r>
              <a:rPr lang="en-US" sz="2000" dirty="0" err="1"/>
              <a:t>utgiven</a:t>
            </a:r>
            <a:r>
              <a:rPr lang="en-US" sz="2000" dirty="0"/>
              <a:t> </a:t>
            </a:r>
            <a:r>
              <a:rPr lang="en-US" sz="2000" dirty="0" err="1"/>
              <a:t>av</a:t>
            </a:r>
            <a:r>
              <a:rPr lang="en-US" sz="2000" dirty="0"/>
              <a:t> </a:t>
            </a:r>
            <a:r>
              <a:rPr lang="en-US" sz="2000" dirty="0" err="1"/>
              <a:t>Juridiska</a:t>
            </a:r>
            <a:r>
              <a:rPr lang="en-US" sz="2000" dirty="0"/>
              <a:t> </a:t>
            </a:r>
            <a:r>
              <a:rPr lang="en-US" sz="2000" dirty="0" err="1"/>
              <a:t>Föreningen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Finland, JFT 1/2015 s. </a:t>
            </a:r>
            <a:r>
              <a:rPr lang="en-US" sz="2000" dirty="0" smtClean="0"/>
              <a:t>83–90</a:t>
            </a:r>
          </a:p>
          <a:p>
            <a:r>
              <a:rPr lang="sv-SE" sz="2000" i="1" dirty="0" err="1" smtClean="0"/>
              <a:t>Critical</a:t>
            </a:r>
            <a:r>
              <a:rPr lang="sv-SE" sz="2000" i="1" dirty="0" smtClean="0"/>
              <a:t> </a:t>
            </a:r>
            <a:r>
              <a:rPr lang="sv-SE" sz="2000" i="1" dirty="0" err="1"/>
              <a:t>substantive</a:t>
            </a:r>
            <a:r>
              <a:rPr lang="sv-SE" sz="2000" i="1" dirty="0"/>
              <a:t> </a:t>
            </a:r>
            <a:r>
              <a:rPr lang="sv-SE" sz="2000" i="1" dirty="0" err="1"/>
              <a:t>validity</a:t>
            </a:r>
            <a:r>
              <a:rPr lang="sv-SE" sz="2000" i="1" dirty="0"/>
              <a:t> </a:t>
            </a:r>
            <a:r>
              <a:rPr lang="sv-SE" sz="2000" i="1" dirty="0" err="1"/>
              <a:t>testing</a:t>
            </a:r>
            <a:r>
              <a:rPr lang="sv-SE" sz="2000" i="1" dirty="0"/>
              <a:t> </a:t>
            </a:r>
            <a:r>
              <a:rPr lang="sv-SE" sz="2000" i="1" dirty="0" err="1"/>
              <a:t>of</a:t>
            </a:r>
            <a:r>
              <a:rPr lang="sv-SE" sz="2000" i="1" dirty="0"/>
              <a:t> legal norms. The </a:t>
            </a:r>
            <a:r>
              <a:rPr lang="sv-SE" sz="2000" i="1" dirty="0" err="1"/>
              <a:t>example</a:t>
            </a:r>
            <a:r>
              <a:rPr lang="sv-SE" sz="2000" i="1" dirty="0"/>
              <a:t> </a:t>
            </a:r>
            <a:r>
              <a:rPr lang="sv-SE" sz="2000" i="1" dirty="0" err="1"/>
              <a:t>of</a:t>
            </a:r>
            <a:r>
              <a:rPr lang="sv-SE" sz="2000" i="1" dirty="0"/>
              <a:t> </a:t>
            </a:r>
            <a:r>
              <a:rPr lang="sv-SE" sz="2000" i="1" dirty="0" err="1"/>
              <a:t>homes</a:t>
            </a:r>
            <a:r>
              <a:rPr lang="sv-SE" sz="2000" i="1" dirty="0"/>
              <a:t> for </a:t>
            </a:r>
            <a:r>
              <a:rPr lang="sv-SE" sz="2000" i="1" dirty="0" err="1"/>
              <a:t>care</a:t>
            </a:r>
            <a:r>
              <a:rPr lang="sv-SE" sz="2000" i="1" dirty="0"/>
              <a:t> or </a:t>
            </a:r>
            <a:r>
              <a:rPr lang="sv-SE" sz="2000" i="1" dirty="0" err="1"/>
              <a:t>residence</a:t>
            </a:r>
            <a:r>
              <a:rPr lang="sv-SE" sz="2000" i="1" dirty="0"/>
              <a:t> </a:t>
            </a:r>
            <a:r>
              <a:rPr lang="sv-SE" sz="2000" dirty="0"/>
              <a:t>(</a:t>
            </a:r>
            <a:r>
              <a:rPr lang="en-US" sz="2000" dirty="0" smtClean="0"/>
              <a:t>Jure 2016</a:t>
            </a:r>
            <a:r>
              <a:rPr lang="sv-SE" sz="2000" dirty="0" smtClean="0"/>
              <a:t>)</a:t>
            </a:r>
            <a:endParaRPr lang="sv-SE" sz="2000" dirty="0"/>
          </a:p>
          <a:p>
            <a:r>
              <a:rPr lang="en-US" sz="2000" dirty="0" smtClean="0"/>
              <a:t>Introduction</a:t>
            </a:r>
            <a:r>
              <a:rPr lang="en-US" sz="2000" dirty="0"/>
              <a:t>,</a:t>
            </a:r>
            <a:r>
              <a:rPr lang="en-US" sz="2000" i="1" dirty="0"/>
              <a:t> </a:t>
            </a:r>
            <a:r>
              <a:rPr lang="en-US" sz="2000" dirty="0"/>
              <a:t>Critical Substantive Validity Testing of Legal Norms. </a:t>
            </a:r>
            <a:r>
              <a:rPr lang="sv-SE" sz="2000" dirty="0"/>
              <a:t>On Presentation </a:t>
            </a:r>
            <a:r>
              <a:rPr lang="sv-SE" sz="2000" dirty="0" err="1"/>
              <a:t>of</a:t>
            </a:r>
            <a:r>
              <a:rPr lang="sv-SE" sz="2000" dirty="0"/>
              <a:t> </a:t>
            </a:r>
            <a:r>
              <a:rPr lang="sv-SE" sz="2000" dirty="0" err="1"/>
              <a:t>Starting</a:t>
            </a:r>
            <a:r>
              <a:rPr lang="sv-SE" sz="2000" dirty="0"/>
              <a:t> Points and </a:t>
            </a:r>
            <a:r>
              <a:rPr lang="sv-SE" sz="2000" dirty="0" err="1"/>
              <a:t>Method</a:t>
            </a:r>
            <a:r>
              <a:rPr lang="sv-SE" sz="2000" dirty="0"/>
              <a:t> Tools, I: </a:t>
            </a:r>
            <a:r>
              <a:rPr lang="sv-SE" sz="2000" dirty="0" err="1"/>
              <a:t>European</a:t>
            </a:r>
            <a:r>
              <a:rPr lang="sv-SE" sz="2000" dirty="0"/>
              <a:t> New Legal Realism, </a:t>
            </a:r>
            <a:r>
              <a:rPr lang="sv-SE" sz="2000" i="1" dirty="0" err="1"/>
              <a:t>Retfærd</a:t>
            </a:r>
            <a:r>
              <a:rPr lang="sv-SE" sz="2000" i="1" dirty="0"/>
              <a:t>. Nordic Journal </a:t>
            </a:r>
            <a:r>
              <a:rPr lang="sv-SE" sz="2000" i="1" dirty="0" err="1"/>
              <a:t>of</a:t>
            </a:r>
            <a:r>
              <a:rPr lang="sv-SE" sz="2000" i="1" dirty="0"/>
              <a:t> </a:t>
            </a:r>
            <a:r>
              <a:rPr lang="sv-SE" sz="2000" i="1" dirty="0" err="1"/>
              <a:t>Law</a:t>
            </a:r>
            <a:r>
              <a:rPr lang="sv-SE" sz="2000" i="1" dirty="0"/>
              <a:t> and </a:t>
            </a:r>
            <a:r>
              <a:rPr lang="sv-SE" sz="2000" i="1" dirty="0" err="1"/>
              <a:t>Justice</a:t>
            </a:r>
            <a:r>
              <a:rPr lang="sv-SE" sz="2000" dirty="0"/>
              <a:t>, Vol. 39, No. 4, 2016, s. 38</a:t>
            </a:r>
            <a:r>
              <a:rPr lang="en-US" sz="2000" b="1" dirty="0"/>
              <a:t>–</a:t>
            </a:r>
            <a:r>
              <a:rPr lang="sv-SE" sz="2000" dirty="0"/>
              <a:t>56. </a:t>
            </a:r>
            <a:endParaRPr lang="sv-SE" sz="2000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Fortsatt forskning</a:t>
            </a:r>
            <a:endParaRPr lang="da-DK" sz="3200" dirty="0"/>
          </a:p>
        </p:txBody>
      </p:sp>
    </p:spTree>
    <p:extLst>
      <p:ext uri="{BB962C8B-B14F-4D97-AF65-F5344CB8AC3E}">
        <p14:creationId xmlns:p14="http://schemas.microsoft.com/office/powerpoint/2010/main" xmlns="" val="1666708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a-DK" sz="2000" dirty="0" smtClean="0"/>
              <a:t>Svensk socialrätt</a:t>
            </a:r>
          </a:p>
          <a:p>
            <a:r>
              <a:rPr lang="da-DK" sz="2000" i="1" dirty="0" smtClean="0"/>
              <a:t>Unga </a:t>
            </a:r>
            <a:r>
              <a:rPr lang="da-DK" sz="2000" i="1" dirty="0"/>
              <a:t>på hem för vård eller boende. Om rättssäkerhet, legitimitet och tillit vid beslut om ungas </a:t>
            </a:r>
            <a:r>
              <a:rPr lang="da-DK" sz="2000" i="1" dirty="0" smtClean="0"/>
              <a:t>vård </a:t>
            </a:r>
            <a:r>
              <a:rPr lang="da-DK" sz="2000" dirty="0"/>
              <a:t>(Jure </a:t>
            </a:r>
            <a:r>
              <a:rPr lang="da-DK" sz="2000" dirty="0" smtClean="0"/>
              <a:t>2014</a:t>
            </a:r>
            <a:r>
              <a:rPr lang="da-DK" sz="2000" dirty="0"/>
              <a:t>)</a:t>
            </a:r>
          </a:p>
          <a:p>
            <a:pPr marL="0" indent="0">
              <a:buNone/>
            </a:pPr>
            <a:r>
              <a:rPr lang="da-DK" sz="2000" dirty="0"/>
              <a:t>	Introduktion  </a:t>
            </a:r>
            <a:r>
              <a:rPr lang="da-DK" sz="2000" dirty="0" smtClean="0"/>
              <a:t>(förklaringsmodell om rätt och tillit)</a:t>
            </a:r>
            <a:r>
              <a:rPr lang="da-DK" sz="2000" dirty="0"/>
              <a:t>		</a:t>
            </a:r>
            <a:r>
              <a:rPr lang="da-DK" sz="2000" dirty="0" smtClean="0"/>
              <a:t>Studie </a:t>
            </a:r>
            <a:r>
              <a:rPr lang="da-DK" sz="2000" dirty="0"/>
              <a:t>I: </a:t>
            </a:r>
            <a:r>
              <a:rPr lang="da-DK" sz="2000" i="1" dirty="0"/>
              <a:t>Rättssäkerhet för unga på hem för vård </a:t>
            </a:r>
            <a:r>
              <a:rPr lang="da-DK" sz="2000" i="1" dirty="0" smtClean="0"/>
              <a:t>eller 	boende</a:t>
            </a:r>
            <a:r>
              <a:rPr lang="da-DK" sz="2000" i="1" dirty="0"/>
              <a:t>. </a:t>
            </a:r>
            <a:r>
              <a:rPr lang="da-DK" sz="2000" i="1" dirty="0" smtClean="0"/>
              <a:t>Fyra  </a:t>
            </a:r>
            <a:r>
              <a:rPr lang="da-DK" sz="2000" i="1" dirty="0"/>
              <a:t>principer vid </a:t>
            </a:r>
            <a:r>
              <a:rPr lang="da-DK" sz="2000" i="1" dirty="0" smtClean="0"/>
              <a:t>beslutsförfarandet </a:t>
            </a:r>
            <a:r>
              <a:rPr lang="da-DK" sz="2000" i="1" dirty="0"/>
              <a:t>	</a:t>
            </a:r>
            <a:endParaRPr lang="da-DK" sz="2000" dirty="0" smtClean="0"/>
          </a:p>
          <a:p>
            <a:pPr marL="0" indent="0">
              <a:buNone/>
            </a:pPr>
            <a:r>
              <a:rPr lang="da-DK" sz="2000" dirty="0"/>
              <a:t>	</a:t>
            </a:r>
            <a:r>
              <a:rPr lang="da-DK" sz="2000" dirty="0" smtClean="0"/>
              <a:t>Studie </a:t>
            </a:r>
            <a:r>
              <a:rPr lang="da-DK" sz="2000" dirty="0"/>
              <a:t>II: </a:t>
            </a:r>
            <a:r>
              <a:rPr lang="da-DK" sz="2000" i="1" dirty="0"/>
              <a:t>Kritisk materiell giltighetspröving av rättsliga </a:t>
            </a:r>
            <a:r>
              <a:rPr lang="da-DK" sz="2000" i="1" dirty="0" smtClean="0"/>
              <a:t>	normer</a:t>
            </a:r>
            <a:r>
              <a:rPr lang="da-DK" sz="2000" i="1" dirty="0"/>
              <a:t>. 	Exemplet hem för vård eller </a:t>
            </a:r>
            <a:r>
              <a:rPr lang="da-DK" sz="2000" i="1" dirty="0" smtClean="0"/>
              <a:t>boende</a:t>
            </a:r>
            <a:endParaRPr lang="da-DK" sz="2000" i="1" dirty="0"/>
          </a:p>
          <a:p>
            <a:r>
              <a:rPr lang="da-DK" sz="2000" dirty="0"/>
              <a:t>Gemensamt tema: rättsprinciper </a:t>
            </a:r>
            <a:r>
              <a:rPr lang="da-DK" sz="2000" dirty="0" smtClean="0"/>
              <a:t>och deras inverkan</a:t>
            </a:r>
            <a:endParaRPr lang="da-DK" sz="2000" dirty="0"/>
          </a:p>
          <a:p>
            <a:pPr marL="0" indent="0">
              <a:buNone/>
            </a:pPr>
            <a:r>
              <a:rPr lang="da-DK" sz="1800" i="1" dirty="0" smtClean="0"/>
              <a:t>	</a:t>
            </a:r>
            <a:endParaRPr lang="da-DK" sz="1800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dirty="0" smtClean="0"/>
              <a:t>En sammanläggningsavhandling</a:t>
            </a:r>
            <a:endParaRPr lang="da-DK" sz="3200" dirty="0"/>
          </a:p>
        </p:txBody>
      </p:sp>
    </p:spTree>
    <p:extLst>
      <p:ext uri="{BB962C8B-B14F-4D97-AF65-F5344CB8AC3E}">
        <p14:creationId xmlns:p14="http://schemas.microsoft.com/office/powerpoint/2010/main" xmlns="" val="3046307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000" dirty="0" smtClean="0"/>
              <a:t>Samhällets yttersta ansvar för ungas välfärd</a:t>
            </a:r>
          </a:p>
          <a:p>
            <a:r>
              <a:rPr lang="da-DK" sz="2000" dirty="0" smtClean="0"/>
              <a:t>Unga </a:t>
            </a:r>
            <a:r>
              <a:rPr lang="da-DK" sz="2000" dirty="0"/>
              <a:t>mellan 12-21 år </a:t>
            </a:r>
          </a:p>
          <a:p>
            <a:r>
              <a:rPr lang="da-DK" sz="2000" dirty="0"/>
              <a:t>Vård på frivillig eller tvångsvis väg</a:t>
            </a:r>
          </a:p>
          <a:p>
            <a:r>
              <a:rPr lang="da-DK" sz="2000" dirty="0"/>
              <a:t>Socialtjänstlagen (2001:453), lagen (1990:52) med särskilda bestämmelser om vård av unga, socialtjänstförordningen (2001:937)</a:t>
            </a:r>
          </a:p>
          <a:p>
            <a:r>
              <a:rPr lang="da-DK" sz="2000" dirty="0"/>
              <a:t>Hem för vård eller boende i enskild regi </a:t>
            </a:r>
          </a:p>
          <a:p>
            <a:r>
              <a:rPr lang="da-DK" sz="2000" dirty="0"/>
              <a:t>Särskilda ungdomshem i statlig regi </a:t>
            </a:r>
          </a:p>
          <a:p>
            <a:r>
              <a:rPr lang="da-DK" sz="2000" dirty="0"/>
              <a:t>Beslut om den unges vård </a:t>
            </a:r>
          </a:p>
          <a:p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Samhället som förälder</a:t>
            </a: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xmlns="" val="309754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Verkställighet</a:t>
            </a:r>
            <a:r>
              <a:rPr lang="en-US" sz="2000" dirty="0" smtClean="0"/>
              <a:t> </a:t>
            </a:r>
            <a:r>
              <a:rPr lang="en-US" sz="2000" dirty="0" err="1" smtClean="0"/>
              <a:t>av</a:t>
            </a:r>
            <a:r>
              <a:rPr lang="en-US" sz="2000" dirty="0" smtClean="0"/>
              <a:t> </a:t>
            </a:r>
            <a:r>
              <a:rPr lang="en-US" sz="2000" dirty="0" err="1" smtClean="0"/>
              <a:t>beslut</a:t>
            </a:r>
            <a:r>
              <a:rPr lang="en-US" sz="2000" dirty="0" smtClean="0"/>
              <a:t> om </a:t>
            </a:r>
            <a:r>
              <a:rPr lang="en-US" sz="2000" dirty="0" err="1" smtClean="0"/>
              <a:t>vård</a:t>
            </a:r>
            <a:r>
              <a:rPr lang="en-US" sz="2000" dirty="0" smtClean="0"/>
              <a:t> </a:t>
            </a:r>
            <a:r>
              <a:rPr lang="en-US" sz="2000" dirty="0" err="1" smtClean="0"/>
              <a:t>utom</a:t>
            </a:r>
            <a:r>
              <a:rPr lang="en-US" sz="2000" dirty="0" smtClean="0"/>
              <a:t> </a:t>
            </a:r>
            <a:r>
              <a:rPr lang="en-US" sz="2000" dirty="0" err="1" smtClean="0"/>
              <a:t>hemmet</a:t>
            </a:r>
            <a:endParaRPr lang="en-US" sz="2000" dirty="0" smtClean="0"/>
          </a:p>
          <a:p>
            <a:r>
              <a:rPr lang="en-US" sz="2000" dirty="0" err="1" smtClean="0"/>
              <a:t>Beslutsförfarande</a:t>
            </a:r>
            <a:r>
              <a:rPr lang="en-US" sz="2000" dirty="0" smtClean="0"/>
              <a:t> om den </a:t>
            </a:r>
            <a:r>
              <a:rPr lang="en-US" sz="2000" dirty="0" err="1" smtClean="0"/>
              <a:t>unges</a:t>
            </a:r>
            <a:r>
              <a:rPr lang="en-US" sz="2000" dirty="0" smtClean="0"/>
              <a:t> </a:t>
            </a:r>
            <a:r>
              <a:rPr lang="en-US" sz="2000" dirty="0" err="1" smtClean="0"/>
              <a:t>vård</a:t>
            </a:r>
            <a:r>
              <a:rPr lang="en-US" sz="2000" dirty="0" smtClean="0"/>
              <a:t>  </a:t>
            </a:r>
          </a:p>
          <a:p>
            <a:r>
              <a:rPr lang="en-US" sz="2000" dirty="0" err="1" smtClean="0"/>
              <a:t>Legalitetsprincipen</a:t>
            </a:r>
            <a:r>
              <a:rPr lang="en-US" sz="2000" dirty="0" smtClean="0"/>
              <a:t>, </a:t>
            </a:r>
            <a:r>
              <a:rPr lang="en-US" sz="2000" dirty="0" err="1" smtClean="0"/>
              <a:t>likhets</a:t>
            </a:r>
            <a:r>
              <a:rPr lang="en-US" sz="2000" dirty="0" smtClean="0"/>
              <a:t>- </a:t>
            </a:r>
            <a:r>
              <a:rPr lang="en-US" sz="2000" dirty="0" err="1" smtClean="0"/>
              <a:t>och</a:t>
            </a:r>
            <a:r>
              <a:rPr lang="en-US" sz="2000" dirty="0" smtClean="0"/>
              <a:t> </a:t>
            </a:r>
            <a:r>
              <a:rPr lang="en-US" sz="2000" dirty="0" err="1" smtClean="0"/>
              <a:t>objektivitetsprinciperna</a:t>
            </a:r>
            <a:r>
              <a:rPr lang="en-US" sz="2000" dirty="0" smtClean="0"/>
              <a:t>,                       </a:t>
            </a:r>
            <a:r>
              <a:rPr lang="en-US" sz="2000" dirty="0" err="1" smtClean="0"/>
              <a:t>principen</a:t>
            </a:r>
            <a:r>
              <a:rPr lang="en-US" sz="2000" dirty="0" smtClean="0"/>
              <a:t> om den </a:t>
            </a:r>
            <a:r>
              <a:rPr lang="en-US" sz="2000" dirty="0" err="1" smtClean="0"/>
              <a:t>unges</a:t>
            </a:r>
            <a:r>
              <a:rPr lang="en-US" sz="2000" dirty="0" smtClean="0"/>
              <a:t> </a:t>
            </a:r>
            <a:r>
              <a:rPr lang="en-US" sz="2000" dirty="0" err="1" smtClean="0"/>
              <a:t>bästa</a:t>
            </a:r>
            <a:r>
              <a:rPr lang="en-US" sz="2000" dirty="0" smtClean="0"/>
              <a:t> </a:t>
            </a:r>
          </a:p>
          <a:p>
            <a:r>
              <a:rPr lang="en-US" sz="2000" dirty="0" err="1" smtClean="0"/>
              <a:t>Forskningsuppgift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två</a:t>
            </a:r>
            <a:r>
              <a:rPr lang="en-US" sz="2000" dirty="0" smtClean="0"/>
              <a:t> </a:t>
            </a:r>
            <a:r>
              <a:rPr lang="en-US" sz="2000" dirty="0" err="1" smtClean="0"/>
              <a:t>delar</a:t>
            </a:r>
            <a:r>
              <a:rPr lang="en-US" sz="2000" dirty="0" smtClean="0"/>
              <a:t>; </a:t>
            </a:r>
          </a:p>
          <a:p>
            <a:pPr marL="0" indent="0">
              <a:buNone/>
            </a:pPr>
            <a:r>
              <a:rPr lang="en-US" sz="2000" dirty="0" smtClean="0"/>
              <a:t>	1. </a:t>
            </a:r>
            <a:r>
              <a:rPr lang="en-US" sz="2000" dirty="0" err="1" smtClean="0"/>
              <a:t>Gällande</a:t>
            </a:r>
            <a:r>
              <a:rPr lang="en-US" sz="2000" dirty="0" smtClean="0"/>
              <a:t> </a:t>
            </a:r>
            <a:r>
              <a:rPr lang="en-US" sz="2000" dirty="0" err="1" smtClean="0"/>
              <a:t>svensk</a:t>
            </a:r>
            <a:r>
              <a:rPr lang="en-US" sz="2000" dirty="0" smtClean="0"/>
              <a:t> </a:t>
            </a:r>
            <a:r>
              <a:rPr lang="en-US" sz="2000" dirty="0" err="1" smtClean="0"/>
              <a:t>rätt</a:t>
            </a:r>
            <a:r>
              <a:rPr lang="en-US" sz="2000" dirty="0" smtClean="0"/>
              <a:t> (</a:t>
            </a:r>
            <a:r>
              <a:rPr lang="en-US" sz="2000" dirty="0" err="1" smtClean="0"/>
              <a:t>rättsdogmatik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r>
              <a:rPr lang="en-US" sz="2000" dirty="0" smtClean="0"/>
              <a:t>	2. </a:t>
            </a:r>
            <a:r>
              <a:rPr lang="en-US" sz="2000" dirty="0" err="1" smtClean="0"/>
              <a:t>Empirisk</a:t>
            </a:r>
            <a:r>
              <a:rPr lang="en-US" sz="2000" dirty="0" smtClean="0"/>
              <a:t> </a:t>
            </a:r>
            <a:r>
              <a:rPr lang="en-US" sz="2000" dirty="0" err="1" smtClean="0"/>
              <a:t>undersökning</a:t>
            </a:r>
            <a:r>
              <a:rPr lang="en-US" sz="2000" dirty="0" smtClean="0"/>
              <a:t> </a:t>
            </a:r>
            <a:r>
              <a:rPr lang="en-US" sz="2000" dirty="0" err="1" smtClean="0"/>
              <a:t>på</a:t>
            </a:r>
            <a:r>
              <a:rPr lang="en-US" sz="2000" dirty="0" smtClean="0"/>
              <a:t> </a:t>
            </a:r>
            <a:r>
              <a:rPr lang="en-US" sz="2000" dirty="0" err="1" smtClean="0"/>
              <a:t>fyra</a:t>
            </a:r>
            <a:r>
              <a:rPr lang="en-US" sz="2000" dirty="0" smtClean="0"/>
              <a:t> hem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södra</a:t>
            </a:r>
            <a:r>
              <a:rPr lang="en-US" sz="2000" dirty="0" smtClean="0"/>
              <a:t> </a:t>
            </a:r>
            <a:r>
              <a:rPr lang="en-US" sz="2000" dirty="0" err="1" smtClean="0"/>
              <a:t>Sverige</a:t>
            </a:r>
            <a:r>
              <a:rPr lang="en-US" sz="2000" dirty="0" smtClean="0"/>
              <a:t>             	(</a:t>
            </a:r>
            <a:r>
              <a:rPr lang="en-US" sz="2000" dirty="0" err="1" smtClean="0"/>
              <a:t>kvalitativt</a:t>
            </a:r>
            <a:r>
              <a:rPr lang="en-US" sz="2000" dirty="0" smtClean="0"/>
              <a:t> </a:t>
            </a:r>
            <a:r>
              <a:rPr lang="en-US" sz="2000" dirty="0" err="1" smtClean="0"/>
              <a:t>tillvägagångssätt</a:t>
            </a:r>
            <a:r>
              <a:rPr lang="en-US" sz="2000" dirty="0" smtClean="0"/>
              <a:t>)</a:t>
            </a:r>
            <a:endParaRPr lang="da-DK" sz="2000" dirty="0" smtClean="0"/>
          </a:p>
          <a:p>
            <a:endParaRPr lang="da-DK" sz="2000" dirty="0" smtClean="0"/>
          </a:p>
          <a:p>
            <a:pPr marL="0" indent="0">
              <a:buNone/>
            </a:pPr>
            <a:endParaRPr lang="da-DK" sz="2000" dirty="0" smtClean="0"/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dirty="0" smtClean="0"/>
              <a:t>Studie I</a:t>
            </a:r>
            <a:endParaRPr lang="da-DK" sz="3200" dirty="0"/>
          </a:p>
        </p:txBody>
      </p:sp>
    </p:spTree>
    <p:extLst>
      <p:ext uri="{BB962C8B-B14F-4D97-AF65-F5344CB8AC3E}">
        <p14:creationId xmlns:p14="http://schemas.microsoft.com/office/powerpoint/2010/main" xmlns="" val="405052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da-DK" sz="2000" dirty="0" err="1"/>
              <a:t>Rättsligt</a:t>
            </a:r>
            <a:r>
              <a:rPr lang="da-DK" sz="2000" dirty="0"/>
              <a:t> </a:t>
            </a:r>
            <a:r>
              <a:rPr lang="da-DK" sz="2000" dirty="0" err="1"/>
              <a:t>informationsunderskott</a:t>
            </a:r>
            <a:r>
              <a:rPr lang="da-DK" sz="2000" dirty="0"/>
              <a:t> </a:t>
            </a:r>
          </a:p>
          <a:p>
            <a:r>
              <a:rPr lang="da-DK" sz="2000" dirty="0" err="1"/>
              <a:t>Muntligt</a:t>
            </a:r>
            <a:r>
              <a:rPr lang="da-DK" sz="2000" dirty="0"/>
              <a:t> </a:t>
            </a:r>
            <a:r>
              <a:rPr lang="da-DK" sz="2000" dirty="0" err="1"/>
              <a:t>beslutsfattande</a:t>
            </a:r>
            <a:r>
              <a:rPr lang="da-DK" sz="2000" dirty="0"/>
              <a:t>, </a:t>
            </a:r>
            <a:r>
              <a:rPr lang="da-DK" sz="2000" dirty="0" err="1"/>
              <a:t>muntlig</a:t>
            </a:r>
            <a:r>
              <a:rPr lang="da-DK" sz="2000" dirty="0"/>
              <a:t> dokumentation </a:t>
            </a:r>
          </a:p>
          <a:p>
            <a:r>
              <a:rPr lang="da-DK" sz="2000" dirty="0"/>
              <a:t>Problem med effektivitet eller </a:t>
            </a:r>
            <a:r>
              <a:rPr lang="da-DK" sz="2000" dirty="0" err="1"/>
              <a:t>rättens</a:t>
            </a:r>
            <a:r>
              <a:rPr lang="da-DK" sz="2000" dirty="0"/>
              <a:t> legitimitetskriterier?</a:t>
            </a:r>
          </a:p>
          <a:p>
            <a:r>
              <a:rPr lang="da-DK" sz="2000" dirty="0" smtClean="0"/>
              <a:t>Den </a:t>
            </a:r>
            <a:r>
              <a:rPr lang="da-DK" sz="2000" dirty="0" err="1" smtClean="0"/>
              <a:t>kritiska</a:t>
            </a:r>
            <a:r>
              <a:rPr lang="da-DK" sz="2000" dirty="0" smtClean="0"/>
              <a:t> </a:t>
            </a:r>
            <a:r>
              <a:rPr lang="da-DK" sz="2000" dirty="0" err="1" smtClean="0"/>
              <a:t>rättsvetarens</a:t>
            </a:r>
            <a:r>
              <a:rPr lang="da-DK" sz="2000" dirty="0" smtClean="0"/>
              <a:t> dilemma </a:t>
            </a:r>
            <a:endParaRPr lang="da-DK" sz="20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dirty="0" err="1" smtClean="0"/>
              <a:t>Utfall</a:t>
            </a:r>
            <a:endParaRPr lang="da-DK" sz="3200" dirty="0"/>
          </a:p>
        </p:txBody>
      </p:sp>
    </p:spTree>
    <p:extLst>
      <p:ext uri="{BB962C8B-B14F-4D97-AF65-F5344CB8AC3E}">
        <p14:creationId xmlns:p14="http://schemas.microsoft.com/office/powerpoint/2010/main" xmlns="" val="3818297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v-SE" sz="2000" dirty="0" smtClean="0"/>
              <a:t>Att genomföra en </a:t>
            </a:r>
            <a:r>
              <a:rPr lang="sv-SE" sz="2000" dirty="0"/>
              <a:t>intern rättskritisk studie med utgångspunkt i Kaarlo </a:t>
            </a:r>
            <a:r>
              <a:rPr lang="sv-SE" sz="2000" dirty="0" err="1"/>
              <a:t>Tuoris</a:t>
            </a:r>
            <a:r>
              <a:rPr lang="sv-SE" sz="2000" dirty="0"/>
              <a:t> kritiska rättspositivism </a:t>
            </a:r>
            <a:r>
              <a:rPr lang="sv-SE" sz="2000" dirty="0" smtClean="0"/>
              <a:t>och </a:t>
            </a:r>
            <a:r>
              <a:rPr lang="sv-SE" sz="2000" dirty="0"/>
              <a:t>hans uppfattning om rättslig giltighet på exemplet hem för vård eller </a:t>
            </a:r>
            <a:r>
              <a:rPr lang="sv-SE" sz="2000" dirty="0" smtClean="0"/>
              <a:t>boende</a:t>
            </a:r>
          </a:p>
          <a:p>
            <a:r>
              <a:rPr lang="sv-SE" sz="2000" dirty="0" smtClean="0"/>
              <a:t>Kaarlo </a:t>
            </a:r>
            <a:r>
              <a:rPr lang="sv-SE" sz="2000" dirty="0" err="1" smtClean="0"/>
              <a:t>Tuori</a:t>
            </a:r>
            <a:r>
              <a:rPr lang="sv-SE" sz="2000" dirty="0" smtClean="0"/>
              <a:t>, </a:t>
            </a:r>
            <a:r>
              <a:rPr lang="sv-SE" sz="2000" i="1" dirty="0" err="1" smtClean="0"/>
              <a:t>Critical</a:t>
            </a:r>
            <a:r>
              <a:rPr lang="sv-SE" sz="2000" i="1" dirty="0" smtClean="0"/>
              <a:t> Legal Positivism</a:t>
            </a:r>
            <a:r>
              <a:rPr lang="sv-SE" sz="2000" i="1" dirty="0"/>
              <a:t> </a:t>
            </a:r>
            <a:r>
              <a:rPr lang="sv-SE" sz="2000" dirty="0" smtClean="0"/>
              <a:t>(</a:t>
            </a:r>
            <a:r>
              <a:rPr lang="sv-SE" sz="2000" dirty="0" err="1" smtClean="0"/>
              <a:t>Ashgate</a:t>
            </a:r>
            <a:r>
              <a:rPr lang="sv-SE" sz="2000" dirty="0" smtClean="0"/>
              <a:t> 2002)</a:t>
            </a:r>
          </a:p>
          <a:p>
            <a:r>
              <a:rPr lang="en-US" sz="2000" dirty="0" err="1" smtClean="0"/>
              <a:t>Grundläggande</a:t>
            </a:r>
            <a:r>
              <a:rPr lang="en-US" sz="2000" dirty="0" smtClean="0"/>
              <a:t> </a:t>
            </a:r>
            <a:r>
              <a:rPr lang="en-US" sz="2000" dirty="0" err="1" smtClean="0"/>
              <a:t>normativa</a:t>
            </a:r>
            <a:r>
              <a:rPr lang="en-US" sz="2000" dirty="0" smtClean="0"/>
              <a:t> </a:t>
            </a:r>
            <a:r>
              <a:rPr lang="en-US" sz="2000" dirty="0" err="1" smtClean="0"/>
              <a:t>rättsprinciper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rättens</a:t>
            </a:r>
            <a:r>
              <a:rPr lang="en-US" sz="2000" dirty="0" smtClean="0"/>
              <a:t> </a:t>
            </a:r>
            <a:r>
              <a:rPr lang="en-US" sz="2000" dirty="0" err="1" smtClean="0"/>
              <a:t>djupstruktur</a:t>
            </a:r>
            <a:endParaRPr lang="en-US" sz="2000" dirty="0" smtClean="0"/>
          </a:p>
          <a:p>
            <a:r>
              <a:rPr lang="en-US" sz="2000" dirty="0" err="1" smtClean="0"/>
              <a:t>Forskningsuppgift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två</a:t>
            </a:r>
            <a:r>
              <a:rPr lang="en-US" sz="2000" dirty="0" smtClean="0"/>
              <a:t> </a:t>
            </a:r>
            <a:r>
              <a:rPr lang="en-US" sz="2000" dirty="0" err="1" smtClean="0"/>
              <a:t>delar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 smtClean="0"/>
              <a:t>	1</a:t>
            </a:r>
            <a:r>
              <a:rPr lang="en-US" sz="2000" dirty="0"/>
              <a:t>. </a:t>
            </a:r>
            <a:r>
              <a:rPr lang="sv-SE" sz="2000" dirty="0" smtClean="0"/>
              <a:t>Utarbetandet </a:t>
            </a:r>
            <a:r>
              <a:rPr lang="sv-SE" sz="2000" dirty="0"/>
              <a:t>av ett rättsanalytiskt verktyg för kritisk </a:t>
            </a:r>
            <a:r>
              <a:rPr lang="sv-SE" sz="2000" dirty="0" smtClean="0"/>
              <a:t>	materiell giltighetsprövning av </a:t>
            </a:r>
            <a:r>
              <a:rPr lang="sv-SE" sz="2000" dirty="0"/>
              <a:t>rättsliga </a:t>
            </a:r>
            <a:r>
              <a:rPr lang="sv-SE" sz="2000" dirty="0" smtClean="0"/>
              <a:t>normer (kritisk-	praktisk-rättsfilosofi</a:t>
            </a:r>
            <a:r>
              <a:rPr lang="sv-SE" sz="2000" dirty="0"/>
              <a:t>)</a:t>
            </a:r>
          </a:p>
          <a:p>
            <a:pPr marL="0" indent="0">
              <a:buNone/>
            </a:pPr>
            <a:r>
              <a:rPr lang="sv-SE" sz="2000" dirty="0" smtClean="0"/>
              <a:t>	</a:t>
            </a:r>
            <a:r>
              <a:rPr lang="en-US" sz="2000" dirty="0" smtClean="0"/>
              <a:t>2. </a:t>
            </a:r>
            <a:r>
              <a:rPr lang="sv-SE" sz="2000" dirty="0" smtClean="0"/>
              <a:t>Användning av verktyget på exemplet hem för vård eller 	boende (två rättsliga normer)</a:t>
            </a:r>
          </a:p>
          <a:p>
            <a:pPr marL="0" indent="0">
              <a:buNone/>
            </a:pPr>
            <a:endParaRPr lang="sv-SE" sz="2000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dirty="0" smtClean="0"/>
              <a:t>Studie II</a:t>
            </a:r>
            <a:endParaRPr lang="da-DK" sz="3200" dirty="0"/>
          </a:p>
        </p:txBody>
      </p:sp>
    </p:spTree>
    <p:extLst>
      <p:ext uri="{BB962C8B-B14F-4D97-AF65-F5344CB8AC3E}">
        <p14:creationId xmlns:p14="http://schemas.microsoft.com/office/powerpoint/2010/main" xmlns="" val="138862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Ett</a:t>
            </a:r>
            <a:r>
              <a:rPr lang="en-US" sz="2000" dirty="0" smtClean="0"/>
              <a:t> </a:t>
            </a:r>
            <a:r>
              <a:rPr lang="en-US" sz="2000" dirty="0" err="1"/>
              <a:t>rättsanalytiskt</a:t>
            </a:r>
            <a:r>
              <a:rPr lang="en-US" sz="2000" dirty="0"/>
              <a:t> </a:t>
            </a:r>
            <a:r>
              <a:rPr lang="en-US" sz="2000" dirty="0" err="1"/>
              <a:t>verktyg</a:t>
            </a:r>
            <a:r>
              <a:rPr lang="en-US" sz="2000" dirty="0"/>
              <a:t> </a:t>
            </a:r>
            <a:r>
              <a:rPr lang="en-US" sz="2000" dirty="0" err="1"/>
              <a:t>för</a:t>
            </a:r>
            <a:r>
              <a:rPr lang="en-US" sz="2000" dirty="0"/>
              <a:t> </a:t>
            </a:r>
            <a:r>
              <a:rPr lang="en-US" sz="2000" dirty="0" err="1"/>
              <a:t>kritisk</a:t>
            </a:r>
            <a:r>
              <a:rPr lang="en-US" sz="2000" dirty="0"/>
              <a:t> </a:t>
            </a:r>
            <a:r>
              <a:rPr lang="en-US" sz="2000" dirty="0" err="1"/>
              <a:t>materiell</a:t>
            </a:r>
            <a:r>
              <a:rPr lang="en-US" sz="2000" dirty="0"/>
              <a:t> </a:t>
            </a:r>
            <a:r>
              <a:rPr lang="en-US" sz="2000" dirty="0" err="1"/>
              <a:t>giltighetsprövning</a:t>
            </a:r>
            <a:r>
              <a:rPr lang="en-US" sz="2000" dirty="0"/>
              <a:t> </a:t>
            </a:r>
            <a:r>
              <a:rPr lang="en-US" sz="2000" dirty="0" err="1"/>
              <a:t>av</a:t>
            </a:r>
            <a:r>
              <a:rPr lang="en-US" sz="2000" dirty="0"/>
              <a:t> </a:t>
            </a:r>
            <a:r>
              <a:rPr lang="en-US" sz="2000" dirty="0" err="1"/>
              <a:t>rättsliga</a:t>
            </a:r>
            <a:r>
              <a:rPr lang="en-US" sz="2000" dirty="0"/>
              <a:t> </a:t>
            </a:r>
            <a:r>
              <a:rPr lang="en-US" sz="2000" dirty="0" err="1"/>
              <a:t>normer</a:t>
            </a:r>
            <a:r>
              <a:rPr lang="en-US" sz="2000" dirty="0"/>
              <a:t> i</a:t>
            </a:r>
            <a:r>
              <a:rPr lang="en-US" sz="2000" dirty="0" smtClean="0"/>
              <a:t> fem </a:t>
            </a:r>
            <a:r>
              <a:rPr lang="en-US" sz="2000" dirty="0" err="1" smtClean="0"/>
              <a:t>steg</a:t>
            </a:r>
            <a:r>
              <a:rPr lang="en-US" sz="2000" dirty="0" smtClean="0"/>
              <a:t> (</a:t>
            </a:r>
            <a:r>
              <a:rPr lang="en-US" sz="2000" dirty="0" err="1" smtClean="0"/>
              <a:t>val</a:t>
            </a:r>
            <a:r>
              <a:rPr lang="en-US" sz="2000" dirty="0" smtClean="0"/>
              <a:t> </a:t>
            </a:r>
            <a:r>
              <a:rPr lang="en-US" sz="2000" dirty="0" err="1" smtClean="0"/>
              <a:t>av</a:t>
            </a:r>
            <a:r>
              <a:rPr lang="en-US" sz="2000" dirty="0" smtClean="0"/>
              <a:t> </a:t>
            </a:r>
            <a:r>
              <a:rPr lang="en-US" sz="2000" dirty="0" err="1" smtClean="0"/>
              <a:t>rättslig</a:t>
            </a:r>
            <a:r>
              <a:rPr lang="en-US" sz="2000" dirty="0" smtClean="0"/>
              <a:t> norm, </a:t>
            </a:r>
            <a:r>
              <a:rPr lang="en-US" sz="2000" dirty="0" err="1" smtClean="0"/>
              <a:t>analys</a:t>
            </a:r>
            <a:r>
              <a:rPr lang="en-US" sz="2000" dirty="0" smtClean="0"/>
              <a:t> </a:t>
            </a:r>
            <a:r>
              <a:rPr lang="en-US" sz="2000" dirty="0" err="1" smtClean="0"/>
              <a:t>av</a:t>
            </a:r>
            <a:r>
              <a:rPr lang="en-US" sz="2000" dirty="0" smtClean="0"/>
              <a:t> </a:t>
            </a:r>
            <a:r>
              <a:rPr lang="en-US" sz="2000" dirty="0" err="1" smtClean="0"/>
              <a:t>argumentets</a:t>
            </a:r>
            <a:r>
              <a:rPr lang="en-US" sz="2000" dirty="0" smtClean="0"/>
              <a:t> </a:t>
            </a:r>
            <a:r>
              <a:rPr lang="en-US" sz="2000" dirty="0" err="1" smtClean="0"/>
              <a:t>struktur</a:t>
            </a:r>
            <a:r>
              <a:rPr lang="en-US" sz="2000" dirty="0" smtClean="0"/>
              <a:t>, </a:t>
            </a:r>
            <a:r>
              <a:rPr lang="en-US" sz="2000" dirty="0" err="1" smtClean="0"/>
              <a:t>giltighetsindikator</a:t>
            </a:r>
            <a:r>
              <a:rPr lang="en-US" sz="2000" dirty="0" smtClean="0"/>
              <a:t>, </a:t>
            </a:r>
            <a:r>
              <a:rPr lang="en-US" sz="2000" dirty="0" err="1" smtClean="0"/>
              <a:t>språklig</a:t>
            </a:r>
            <a:r>
              <a:rPr lang="en-US" sz="2000" dirty="0" smtClean="0"/>
              <a:t> </a:t>
            </a:r>
            <a:r>
              <a:rPr lang="en-US" sz="2000" dirty="0" err="1" smtClean="0"/>
              <a:t>rationalitet</a:t>
            </a:r>
            <a:r>
              <a:rPr lang="en-US" sz="2000" dirty="0" smtClean="0"/>
              <a:t>, </a:t>
            </a:r>
            <a:r>
              <a:rPr lang="en-US" sz="2000" dirty="0" err="1" smtClean="0"/>
              <a:t>utsikt</a:t>
            </a:r>
            <a:r>
              <a:rPr lang="en-US" sz="2000" dirty="0" smtClean="0"/>
              <a:t> till </a:t>
            </a:r>
            <a:r>
              <a:rPr lang="en-US" sz="2000" dirty="0" err="1" smtClean="0"/>
              <a:t>faktisk</a:t>
            </a:r>
            <a:r>
              <a:rPr lang="en-US" sz="2000" dirty="0" smtClean="0"/>
              <a:t> </a:t>
            </a:r>
            <a:r>
              <a:rPr lang="en-US" sz="2000" dirty="0" err="1" smtClean="0"/>
              <a:t>acceptans</a:t>
            </a:r>
            <a:r>
              <a:rPr lang="en-US" sz="2000" dirty="0" smtClean="0"/>
              <a:t>)</a:t>
            </a:r>
          </a:p>
          <a:p>
            <a:r>
              <a:rPr lang="en-US" sz="2000" dirty="0" err="1" smtClean="0"/>
              <a:t>Användning</a:t>
            </a:r>
            <a:r>
              <a:rPr lang="en-US" sz="2000" dirty="0" smtClean="0"/>
              <a:t> </a:t>
            </a:r>
            <a:r>
              <a:rPr lang="en-US" sz="2000" dirty="0" err="1" smtClean="0"/>
              <a:t>på</a:t>
            </a:r>
            <a:r>
              <a:rPr lang="en-US" sz="2000" dirty="0" smtClean="0"/>
              <a:t> </a:t>
            </a:r>
            <a:r>
              <a:rPr lang="en-US" sz="2000" dirty="0" err="1" smtClean="0"/>
              <a:t>exemplet</a:t>
            </a:r>
            <a:r>
              <a:rPr lang="en-US" sz="2000" dirty="0" smtClean="0"/>
              <a:t> hem </a:t>
            </a:r>
            <a:r>
              <a:rPr lang="en-US" sz="2000" dirty="0" err="1" smtClean="0"/>
              <a:t>för</a:t>
            </a:r>
            <a:r>
              <a:rPr lang="en-US" sz="2000" dirty="0" smtClean="0"/>
              <a:t> </a:t>
            </a:r>
            <a:r>
              <a:rPr lang="en-US" sz="2000" dirty="0" err="1" smtClean="0"/>
              <a:t>vård</a:t>
            </a:r>
            <a:r>
              <a:rPr lang="en-US" sz="2000" dirty="0" smtClean="0"/>
              <a:t> </a:t>
            </a:r>
            <a:r>
              <a:rPr lang="en-US" sz="2000" dirty="0" err="1" smtClean="0"/>
              <a:t>eller</a:t>
            </a:r>
            <a:r>
              <a:rPr lang="en-US" sz="2000" dirty="0" smtClean="0"/>
              <a:t> </a:t>
            </a:r>
            <a:r>
              <a:rPr lang="en-US" sz="2000" dirty="0" err="1" smtClean="0"/>
              <a:t>boende</a:t>
            </a:r>
            <a:r>
              <a:rPr lang="en-US" sz="2000" dirty="0" smtClean="0"/>
              <a:t>, </a:t>
            </a:r>
            <a:r>
              <a:rPr lang="en-US" sz="2000" dirty="0" err="1" smtClean="0"/>
              <a:t>specifikt</a:t>
            </a:r>
            <a:r>
              <a:rPr lang="en-US" sz="2000" dirty="0" smtClean="0"/>
              <a:t>          17 a § </a:t>
            </a:r>
            <a:r>
              <a:rPr lang="en-US" sz="2000" dirty="0" err="1" smtClean="0"/>
              <a:t>lagen</a:t>
            </a:r>
            <a:r>
              <a:rPr lang="en-US" sz="2000" dirty="0" smtClean="0"/>
              <a:t> (1990:52) med </a:t>
            </a:r>
            <a:r>
              <a:rPr lang="en-US" sz="2000" dirty="0" err="1" smtClean="0"/>
              <a:t>särskilda</a:t>
            </a:r>
            <a:r>
              <a:rPr lang="en-US" sz="2000" dirty="0" smtClean="0"/>
              <a:t> </a:t>
            </a:r>
            <a:r>
              <a:rPr lang="en-US" sz="2000" dirty="0" err="1" smtClean="0"/>
              <a:t>bestämmelser</a:t>
            </a:r>
            <a:r>
              <a:rPr lang="en-US" sz="2000" dirty="0"/>
              <a:t> </a:t>
            </a:r>
            <a:r>
              <a:rPr lang="en-US" sz="2000" dirty="0" smtClean="0"/>
              <a:t>om </a:t>
            </a:r>
            <a:r>
              <a:rPr lang="en-US" sz="2000" dirty="0" err="1" smtClean="0"/>
              <a:t>vård</a:t>
            </a:r>
            <a:r>
              <a:rPr lang="en-US" sz="2000" dirty="0" smtClean="0"/>
              <a:t> </a:t>
            </a:r>
            <a:r>
              <a:rPr lang="en-US" sz="2000" dirty="0" err="1" smtClean="0"/>
              <a:t>av</a:t>
            </a:r>
            <a:r>
              <a:rPr lang="en-US" sz="2000" dirty="0" smtClean="0"/>
              <a:t> </a:t>
            </a:r>
            <a:r>
              <a:rPr lang="en-US" sz="2000" dirty="0" err="1" smtClean="0"/>
              <a:t>unga</a:t>
            </a:r>
            <a:r>
              <a:rPr lang="en-US" sz="2000" dirty="0"/>
              <a:t> </a:t>
            </a:r>
            <a:r>
              <a:rPr lang="en-US" sz="2000" dirty="0" err="1" smtClean="0"/>
              <a:t>samt</a:t>
            </a:r>
            <a:r>
              <a:rPr lang="en-US" sz="2000" dirty="0" smtClean="0"/>
              <a:t> 6 </a:t>
            </a:r>
            <a:r>
              <a:rPr lang="en-US" sz="2000" dirty="0" err="1" smtClean="0"/>
              <a:t>kap</a:t>
            </a:r>
            <a:r>
              <a:rPr lang="en-US" sz="2000" dirty="0" smtClean="0"/>
              <a:t>. 8 § </a:t>
            </a:r>
            <a:r>
              <a:rPr lang="en-US" sz="2000" dirty="0" err="1" smtClean="0"/>
              <a:t>första</a:t>
            </a:r>
            <a:r>
              <a:rPr lang="en-US" sz="2000" dirty="0" smtClean="0"/>
              <a:t> </a:t>
            </a:r>
            <a:r>
              <a:rPr lang="en-US" sz="2000" dirty="0" err="1" smtClean="0"/>
              <a:t>stycket</a:t>
            </a:r>
            <a:r>
              <a:rPr lang="en-US" sz="2000" dirty="0" smtClean="0"/>
              <a:t> </a:t>
            </a:r>
            <a:r>
              <a:rPr lang="en-US" sz="2000" dirty="0" err="1" smtClean="0"/>
              <a:t>socialtjänstlagen</a:t>
            </a:r>
            <a:r>
              <a:rPr lang="en-US" sz="2000" dirty="0" smtClean="0"/>
              <a:t> (2001:453)</a:t>
            </a:r>
            <a:endParaRPr lang="da-DK" sz="20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dirty="0" err="1" smtClean="0"/>
              <a:t>Utfall</a:t>
            </a:r>
            <a:endParaRPr lang="da-DK" sz="3200" dirty="0"/>
          </a:p>
        </p:txBody>
      </p:sp>
    </p:spTree>
    <p:extLst>
      <p:ext uri="{BB962C8B-B14F-4D97-AF65-F5344CB8AC3E}">
        <p14:creationId xmlns:p14="http://schemas.microsoft.com/office/powerpoint/2010/main" xmlns="" val="2439148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000" dirty="0" err="1" smtClean="0"/>
              <a:t>Tillit</a:t>
            </a:r>
            <a:r>
              <a:rPr lang="da-DK" sz="2000" dirty="0" smtClean="0"/>
              <a:t> som </a:t>
            </a:r>
            <a:r>
              <a:rPr lang="da-DK" sz="2000" dirty="0" err="1" smtClean="0"/>
              <a:t>ett</a:t>
            </a:r>
            <a:r>
              <a:rPr lang="da-DK" sz="2000" dirty="0" smtClean="0"/>
              <a:t> </a:t>
            </a:r>
            <a:r>
              <a:rPr lang="da-DK" sz="2000" dirty="0" err="1" smtClean="0"/>
              <a:t>värde</a:t>
            </a:r>
            <a:r>
              <a:rPr lang="da-DK" sz="2000" dirty="0" smtClean="0"/>
              <a:t> </a:t>
            </a:r>
            <a:r>
              <a:rPr lang="da-DK" sz="2000" dirty="0" err="1" smtClean="0"/>
              <a:t>inom</a:t>
            </a:r>
            <a:r>
              <a:rPr lang="da-DK" sz="2000" dirty="0" smtClean="0"/>
              <a:t> </a:t>
            </a:r>
            <a:r>
              <a:rPr lang="da-DK" sz="2000" dirty="0" err="1" smtClean="0"/>
              <a:t>rättsordningen</a:t>
            </a:r>
            <a:r>
              <a:rPr lang="da-DK" sz="2000" dirty="0" smtClean="0"/>
              <a:t> </a:t>
            </a:r>
          </a:p>
          <a:p>
            <a:r>
              <a:rPr lang="da-DK" sz="2000" dirty="0" err="1" smtClean="0"/>
              <a:t>Rättsprincipers</a:t>
            </a:r>
            <a:r>
              <a:rPr lang="da-DK" sz="2000" dirty="0" smtClean="0"/>
              <a:t> </a:t>
            </a:r>
            <a:r>
              <a:rPr lang="da-DK" sz="2000" dirty="0" err="1" smtClean="0"/>
              <a:t>tillitsskapande</a:t>
            </a:r>
            <a:r>
              <a:rPr lang="da-DK" sz="2000" dirty="0" smtClean="0"/>
              <a:t> funktion</a:t>
            </a:r>
          </a:p>
          <a:p>
            <a:r>
              <a:rPr lang="da-DK" sz="2000" dirty="0" err="1" smtClean="0"/>
              <a:t>Rättsprincipers</a:t>
            </a:r>
            <a:r>
              <a:rPr lang="da-DK" sz="2000" dirty="0" smtClean="0"/>
              <a:t> </a:t>
            </a:r>
            <a:r>
              <a:rPr lang="da-DK" sz="2000" dirty="0" err="1" smtClean="0"/>
              <a:t>tillitsskapande</a:t>
            </a:r>
            <a:r>
              <a:rPr lang="da-DK" sz="2000" dirty="0" smtClean="0"/>
              <a:t> </a:t>
            </a:r>
            <a:r>
              <a:rPr lang="sv-SE" sz="2000" dirty="0"/>
              <a:t>förmåga </a:t>
            </a:r>
            <a:endParaRPr lang="sv-SE" sz="2000" dirty="0" smtClean="0"/>
          </a:p>
          <a:p>
            <a:r>
              <a:rPr lang="sv-SE" sz="2000" dirty="0" smtClean="0"/>
              <a:t>En </a:t>
            </a:r>
            <a:r>
              <a:rPr lang="sv-SE" sz="2000" dirty="0"/>
              <a:t>förklaringsmodell om rättsprincipers </a:t>
            </a:r>
            <a:r>
              <a:rPr lang="sv-SE" sz="2000" dirty="0" smtClean="0"/>
              <a:t>tillitsskapande              </a:t>
            </a:r>
            <a:r>
              <a:rPr lang="sv-SE" sz="2000" dirty="0"/>
              <a:t>funktion och förmåga vid beslut om den unges vård </a:t>
            </a:r>
            <a:r>
              <a:rPr lang="sv-SE" sz="2000" dirty="0" smtClean="0"/>
              <a:t>                   vid </a:t>
            </a:r>
            <a:r>
              <a:rPr lang="sv-SE" sz="2000" dirty="0"/>
              <a:t>placering </a:t>
            </a:r>
            <a:r>
              <a:rPr lang="sv-SE" sz="2000" dirty="0" smtClean="0"/>
              <a:t>på ett </a:t>
            </a:r>
            <a:r>
              <a:rPr lang="sv-SE" sz="2000" dirty="0"/>
              <a:t>hem för vård </a:t>
            </a:r>
            <a:r>
              <a:rPr lang="sv-SE" sz="2000" dirty="0" smtClean="0"/>
              <a:t>eller boende</a:t>
            </a:r>
            <a:endParaRPr lang="da-DK" sz="2000" dirty="0"/>
          </a:p>
          <a:p>
            <a:r>
              <a:rPr lang="sv-SE" sz="2000" dirty="0" smtClean="0"/>
              <a:t>Rättssäkerhet, legitimitet och tillit</a:t>
            </a:r>
            <a:endParaRPr lang="da-DK" sz="20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200" dirty="0" err="1" smtClean="0"/>
              <a:t>Rätt</a:t>
            </a:r>
            <a:r>
              <a:rPr lang="da-DK" sz="3200" dirty="0" smtClean="0"/>
              <a:t> </a:t>
            </a:r>
            <a:r>
              <a:rPr lang="da-DK" sz="3200" dirty="0" err="1" smtClean="0"/>
              <a:t>och</a:t>
            </a:r>
            <a:r>
              <a:rPr lang="da-DK" sz="3200" dirty="0" smtClean="0"/>
              <a:t> </a:t>
            </a:r>
            <a:r>
              <a:rPr lang="da-DK" sz="3200" dirty="0" err="1" smtClean="0"/>
              <a:t>tillit</a:t>
            </a:r>
            <a:r>
              <a:rPr lang="da-DK" sz="3200" dirty="0" smtClean="0"/>
              <a:t> </a:t>
            </a:r>
            <a:endParaRPr lang="da-DK" sz="3200" dirty="0"/>
          </a:p>
        </p:txBody>
      </p:sp>
    </p:spTree>
    <p:extLst>
      <p:ext uri="{BB962C8B-B14F-4D97-AF65-F5344CB8AC3E}">
        <p14:creationId xmlns:p14="http://schemas.microsoft.com/office/powerpoint/2010/main" xmlns="" val="2132646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v-SE" sz="2000" dirty="0"/>
              <a:t>På rättens </a:t>
            </a:r>
            <a:r>
              <a:rPr lang="sv-SE" sz="2000" dirty="0" err="1"/>
              <a:t>ytnivå</a:t>
            </a:r>
            <a:r>
              <a:rPr lang="sv-SE" sz="2000" dirty="0"/>
              <a:t> framträder en rättslig norm i en viss rättsordning. </a:t>
            </a:r>
            <a:r>
              <a:rPr lang="sv-SE" sz="2000" dirty="0" smtClean="0"/>
              <a:t>Normen reglerar </a:t>
            </a:r>
            <a:r>
              <a:rPr lang="sv-SE" sz="2000" dirty="0"/>
              <a:t>beslut om den unges vård vid placering på ett hem för vård eller boende</a:t>
            </a:r>
            <a:r>
              <a:rPr lang="sv-SE" sz="2000" dirty="0" smtClean="0"/>
              <a:t>. Den </a:t>
            </a:r>
            <a:r>
              <a:rPr lang="sv-SE" sz="2000" dirty="0"/>
              <a:t>rättsligt reglerade proceduren för antagande av lag är iakttagen och (logisk</a:t>
            </a:r>
            <a:r>
              <a:rPr lang="sv-SE" sz="2000" dirty="0" smtClean="0"/>
              <a:t>) överensstämmelse </a:t>
            </a:r>
            <a:r>
              <a:rPr lang="sv-SE" sz="2000" dirty="0"/>
              <a:t>föreligger. Den rättsliga normen kan rättfärdigas i ljuset </a:t>
            </a:r>
            <a:r>
              <a:rPr lang="sv-SE" sz="2000" dirty="0" smtClean="0"/>
              <a:t>av de </a:t>
            </a:r>
            <a:r>
              <a:rPr lang="sv-SE" sz="2000" dirty="0"/>
              <a:t>moraliskt och etiskt färgade grundläggande rättsprinciperna </a:t>
            </a:r>
            <a:r>
              <a:rPr lang="sv-SE" sz="2000" dirty="0" smtClean="0"/>
              <a:t>sedimenterade i </a:t>
            </a:r>
            <a:r>
              <a:rPr lang="sv-SE" sz="2000" dirty="0"/>
              <a:t>rättens djupstruktur. Rättsordningens gränser är både formellt och </a:t>
            </a:r>
            <a:r>
              <a:rPr lang="sv-SE" sz="2000" dirty="0" smtClean="0"/>
              <a:t>materiellt klara</a:t>
            </a:r>
            <a:r>
              <a:rPr lang="sv-SE" sz="2000" dirty="0"/>
              <a:t>. Den unge i vård kan ha tillit till rättsordningen. Den </a:t>
            </a:r>
            <a:r>
              <a:rPr lang="sv-SE" sz="2000" dirty="0" smtClean="0"/>
              <a:t>mellanmänskliga relation </a:t>
            </a:r>
            <a:r>
              <a:rPr lang="sv-SE" sz="2000" dirty="0"/>
              <a:t>som är föremål för rättslig reglering är stabil. De moraliskt och </a:t>
            </a:r>
            <a:r>
              <a:rPr lang="sv-SE" sz="2000" dirty="0" smtClean="0"/>
              <a:t>etiskt färgade </a:t>
            </a:r>
            <a:r>
              <a:rPr lang="sv-SE" sz="2000" dirty="0"/>
              <a:t>grundläggande rättsprinciperna i djupstrukturen kan svara för </a:t>
            </a:r>
            <a:r>
              <a:rPr lang="sv-SE" sz="2000" dirty="0" smtClean="0"/>
              <a:t>etablering av </a:t>
            </a:r>
            <a:r>
              <a:rPr lang="sv-SE" sz="2000" dirty="0"/>
              <a:t>rättslig </a:t>
            </a:r>
            <a:r>
              <a:rPr lang="sv-SE" sz="2000" dirty="0" smtClean="0"/>
              <a:t>normativitet </a:t>
            </a:r>
            <a:r>
              <a:rPr lang="sv-SE" sz="2000" dirty="0"/>
              <a:t>och förpliktelsen att följa normen som en </a:t>
            </a:r>
            <a:r>
              <a:rPr lang="sv-SE" sz="2000" dirty="0" smtClean="0"/>
              <a:t>naturlig </a:t>
            </a:r>
            <a:r>
              <a:rPr lang="da-DK" sz="2000" dirty="0" err="1" smtClean="0"/>
              <a:t>följd</a:t>
            </a:r>
            <a:r>
              <a:rPr lang="da-DK" sz="2000" dirty="0" smtClean="0"/>
              <a:t> </a:t>
            </a:r>
            <a:r>
              <a:rPr lang="da-DK" sz="2000" dirty="0"/>
              <a:t>av </a:t>
            </a:r>
            <a:r>
              <a:rPr lang="da-DK" sz="2000" dirty="0" err="1"/>
              <a:t>denna</a:t>
            </a:r>
            <a:r>
              <a:rPr lang="da-DK" sz="2000" dirty="0"/>
              <a:t> </a:t>
            </a:r>
            <a:r>
              <a:rPr lang="sv-SE" sz="2000" dirty="0" smtClean="0"/>
              <a:t>normativitet</a:t>
            </a:r>
            <a:r>
              <a:rPr lang="da-DK" sz="2000" dirty="0" smtClean="0"/>
              <a:t>.</a:t>
            </a:r>
            <a:endParaRPr lang="da-DK" sz="20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En förklaringsmodell</a:t>
            </a:r>
            <a:endParaRPr lang="da-DK" sz="3200" dirty="0"/>
          </a:p>
        </p:txBody>
      </p:sp>
    </p:spTree>
    <p:extLst>
      <p:ext uri="{BB962C8B-B14F-4D97-AF65-F5344CB8AC3E}">
        <p14:creationId xmlns:p14="http://schemas.microsoft.com/office/powerpoint/2010/main" xmlns="" val="20002854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ølgeform">
  <a:themeElements>
    <a:clrScheme name="Brugerdefineret 1">
      <a:dk1>
        <a:srgbClr val="FFFFFF"/>
      </a:dk1>
      <a:lt1>
        <a:srgbClr val="FFFFFF"/>
      </a:lt1>
      <a:dk2>
        <a:srgbClr val="7030A0"/>
      </a:dk2>
      <a:lt2>
        <a:srgbClr val="7030A0"/>
      </a:lt2>
      <a:accent1>
        <a:srgbClr val="7030A0"/>
      </a:accent1>
      <a:accent2>
        <a:srgbClr val="7030A0"/>
      </a:accent2>
      <a:accent3>
        <a:srgbClr val="7030A0"/>
      </a:accent3>
      <a:accent4>
        <a:srgbClr val="7030A0"/>
      </a:accent4>
      <a:accent5>
        <a:srgbClr val="7030A0"/>
      </a:accent5>
      <a:accent6>
        <a:srgbClr val="7030A0"/>
      </a:accent6>
      <a:hlink>
        <a:srgbClr val="7030A0"/>
      </a:hlink>
      <a:folHlink>
        <a:srgbClr val="7030A0"/>
      </a:folHlink>
    </a:clrScheme>
    <a:fontScheme name="Bølg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ølg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196</TotalTime>
  <Words>539</Words>
  <Application>Microsoft Office PowerPoint</Application>
  <PresentationFormat>On-screen Show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Bølgeform</vt:lpstr>
      <vt:lpstr>    Unga på hem för vård eller boende. Om rättssäkerhet, legitimitet och tillit vid beslut om ungas vård</vt:lpstr>
      <vt:lpstr>En sammanläggningsavhandling</vt:lpstr>
      <vt:lpstr>Samhället som förälder</vt:lpstr>
      <vt:lpstr>Studie I</vt:lpstr>
      <vt:lpstr>Utfall</vt:lpstr>
      <vt:lpstr>Studie II</vt:lpstr>
      <vt:lpstr>Utfall</vt:lpstr>
      <vt:lpstr>Rätt och tillit </vt:lpstr>
      <vt:lpstr>En förklaringsmodell</vt:lpstr>
      <vt:lpstr>Konklusion</vt:lpstr>
      <vt:lpstr>Fortsatt forskning</vt:lpstr>
    </vt:vector>
  </TitlesOfParts>
  <Company>University of Copenhagen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Elisabeth Eneroth</dc:creator>
  <cp:lastModifiedBy>Susie</cp:lastModifiedBy>
  <cp:revision>319</cp:revision>
  <cp:lastPrinted>2016-11-21T11:00:50Z</cp:lastPrinted>
  <dcterms:created xsi:type="dcterms:W3CDTF">2014-11-04T10:24:38Z</dcterms:created>
  <dcterms:modified xsi:type="dcterms:W3CDTF">2019-03-16T08:54:51Z</dcterms:modified>
</cp:coreProperties>
</file>