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sldIdLst>
    <p:sldId id="256" r:id="rId2"/>
    <p:sldId id="511" r:id="rId3"/>
    <p:sldId id="454" r:id="rId4"/>
    <p:sldId id="501" r:id="rId5"/>
    <p:sldId id="500" r:id="rId6"/>
    <p:sldId id="513" r:id="rId7"/>
    <p:sldId id="455" r:id="rId8"/>
    <p:sldId id="512" r:id="rId9"/>
    <p:sldId id="495" r:id="rId10"/>
    <p:sldId id="507" r:id="rId11"/>
  </p:sldIdLst>
  <p:sldSz cx="9144000" cy="6858000" type="screen4x3"/>
  <p:notesSz cx="6888163" cy="10018713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56" userDrawn="1">
          <p15:clr>
            <a:srgbClr val="A4A3A4"/>
          </p15:clr>
        </p15:guide>
        <p15:guide id="2" pos="217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te Adolphsen" initials="BA" lastIdx="1" clrIdx="0">
    <p:extLst>
      <p:ext uri="{19B8F6BF-5375-455C-9EA6-DF929625EA0E}">
        <p15:presenceInfo xmlns:p15="http://schemas.microsoft.com/office/powerpoint/2012/main" userId="S::bente@seminarer.dk::fc4aa48e-7972-4df0-8ef7-a8ae013837a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1BA03B6-9583-42CF-B005-7D7A2132FC1D}" v="1" dt="2021-10-28T03:32:47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04" autoAdjust="0"/>
    <p:restoredTop sz="73091"/>
  </p:normalViewPr>
  <p:slideViewPr>
    <p:cSldViewPr>
      <p:cViewPr varScale="1">
        <p:scale>
          <a:sx n="62" d="100"/>
          <a:sy n="62" d="100"/>
        </p:scale>
        <p:origin x="216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016" y="-120"/>
      </p:cViewPr>
      <p:guideLst>
        <p:guide orient="horz" pos="3156"/>
        <p:guide pos="217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sanne Munck" userId="f004ccb82abfffc2" providerId="LiveId" clId="{C1BA03B6-9583-42CF-B005-7D7A2132FC1D}"/>
    <pc:docChg chg="modNotesMaster">
      <pc:chgData name="Susanne Munck" userId="f004ccb82abfffc2" providerId="LiveId" clId="{C1BA03B6-9583-42CF-B005-7D7A2132FC1D}" dt="2021-10-28T03:32:47.423" v="0"/>
      <pc:docMkLst>
        <pc:docMk/>
      </pc:docMkLst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91ECC8BA-F1B3-4D31-9B45-E73FFAB336A2}" type="datetimeFigureOut">
              <a:rPr lang="da-DK" smtClean="0"/>
              <a:pPr/>
              <a:t>28-10-2021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>
            <a:normAutofit/>
          </a:bodyPr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DAFFC514-A605-4264-AA1B-3380984041E3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FFC514-A605-4264-AA1B-3380984041E3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da-DK" altLang="en-US"/>
              <a:t>Klik for at redigere titeltypografi i masteren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a-DK" altLang="en-US"/>
              <a:t>Klik for at redigere undertiteltypografien i masteren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8F05A-8C1D-4392-9905-A8B62E1A5A14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86DEB-EC14-4F76-B2E4-8CD7E794440A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B399E-429F-456F-BBB0-6EC51BD85C38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3A87D-C745-4284-93A0-DD9026469ABC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7CD1EF-AAEE-4649-85E2-77E1196F71D3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18C7C-BFEA-442C-9005-01B5AE686FA6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DA385-8402-407C-8974-BA3CA25CEB2D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99D23-EB39-47F8-92B7-F5B6CA961F36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EC3345-59CF-4340-9482-6A986F4A978D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126F0-F6C3-448F-B2DE-5BB576B5E235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AE3889-31F9-4F06-891A-C7CF6AF66E7F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en-US"/>
              <a:t>Klik for at redigere teksttypografierne i masteren</a:t>
            </a:r>
          </a:p>
          <a:p>
            <a:pPr lvl="1"/>
            <a:r>
              <a:rPr lang="da-DK" altLang="en-US"/>
              <a:t>Andet niveau</a:t>
            </a:r>
          </a:p>
          <a:p>
            <a:pPr lvl="2"/>
            <a:r>
              <a:rPr lang="da-DK" altLang="en-US"/>
              <a:t>Tredje niveau</a:t>
            </a:r>
          </a:p>
          <a:p>
            <a:pPr lvl="3"/>
            <a:r>
              <a:rPr lang="da-DK" altLang="en-US"/>
              <a:t>Fjerde niveau</a:t>
            </a:r>
          </a:p>
          <a:p>
            <a:pPr lvl="4"/>
            <a:r>
              <a:rPr lang="da-DK" altLang="en-US"/>
              <a:t>Femte niveau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da-DK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r>
              <a:rPr lang="da-DK" altLang="en-US"/>
              <a:t>Cand. jur. Bente Adolphsen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36044BF0-C1BC-4516-B19F-AA5D746911CF}" type="slidenum">
              <a:rPr lang="da-DK" altLang="en-US"/>
              <a:pPr>
                <a:defRPr/>
              </a:pPr>
              <a:t>‹nr.›</a:t>
            </a:fld>
            <a:endParaRPr lang="da-DK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a-DK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027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02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102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a-DK" sz="6000" dirty="0"/>
              <a:t>Barnets Lov</a:t>
            </a:r>
            <a:br>
              <a:rPr lang="da-DK" sz="6000" dirty="0"/>
            </a:br>
            <a:r>
              <a:rPr lang="da-DK" sz="4000" dirty="0"/>
              <a:t>- hvad er der i vente ?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a-DK" sz="3200" dirty="0"/>
              <a:t>RIFT</a:t>
            </a:r>
          </a:p>
          <a:p>
            <a:pPr eaLnBrk="1" hangingPunct="1"/>
            <a:r>
              <a:rPr lang="da-DK" sz="3200" dirty="0"/>
              <a:t>Valby</a:t>
            </a:r>
          </a:p>
          <a:p>
            <a:pPr eaLnBrk="1" hangingPunct="1"/>
            <a:r>
              <a:rPr lang="da-DK" sz="3200" dirty="0"/>
              <a:t>2. november 2021</a:t>
            </a:r>
          </a:p>
          <a:p>
            <a:pPr eaLnBrk="1" hangingPunct="1"/>
            <a:endParaRPr lang="da-DK" sz="2000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AB47FFDC-70E6-4521-9869-B8DD594B53F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240780"/>
            <a:ext cx="2581656" cy="32004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Igangværende arbejde med reformer og evalueringer</a:t>
            </a:r>
            <a:endParaRPr lang="da-DK" sz="3600" b="1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Udbredelse af familiehuse i hele landet med tilknyttede ”børnebaser” for anbragte børn (ansøgningspuljer)</a:t>
            </a:r>
          </a:p>
          <a:p>
            <a:pPr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Udvikling af én indsats for familieanbringelse (5-6 kommuner + Socialstyrelse)</a:t>
            </a:r>
            <a:endParaRPr lang="da-DK" sz="18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kvalitet på anbringelsessteder –evaluering i 2021</a:t>
            </a:r>
          </a:p>
          <a:p>
            <a:pPr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Det kommunale tilsyn styrkes</a:t>
            </a:r>
          </a:p>
          <a:p>
            <a:pPr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Udviklingsarbejde</a:t>
            </a:r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kommunerne holdes op på, hvordan udsatte børn klarer sig – de mange fejl skal nedbringes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CA5CB4CA-EAB8-4A8E-8A20-5F10903E67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741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6000" dirty="0"/>
              <a:t>Barnets Lov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800" dirty="0"/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Børnene først – 7 temaer</a:t>
            </a:r>
          </a:p>
          <a:p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Forventede lovændringer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Kommende tiltag</a:t>
            </a:r>
          </a:p>
          <a:p>
            <a:r>
              <a:rPr lang="da-DK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Kommende støttemuligheder</a:t>
            </a:r>
          </a:p>
          <a:p>
            <a:r>
              <a:rPr lang="da-DK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Evalueringer og reformer</a:t>
            </a:r>
            <a:endParaRPr lang="da-DK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2400" dirty="0"/>
              <a:t> </a:t>
            </a:r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2FF459A-3FFA-4431-9F1B-9B4A92232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79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6000" dirty="0"/>
              <a:t>Aftalen om børnene først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Bedre og tidligere indsats for udsatte børn og familier 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Færre skift og mere stabilitet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Barnets Lov – flere rettigheder til børnene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Bedre kvalitet i anbringelserne 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Bedre kvalitet i sagsbehandlingen og styrket retssikkerhed 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Godt ind i voksenlivet 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Fra aftale til virkelighed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2400" dirty="0"/>
              <a:t> </a:t>
            </a:r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2FF459A-3FFA-4431-9F1B-9B4A922325F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7AE90B-754D-4149-8424-61B8668FB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5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syv temaers fokus</a:t>
            </a:r>
            <a:endParaRPr lang="da-DK" sz="5400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7E95594-3301-4C4F-8241-714E95E5A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Børn må ikke vokse op i hjem med omsorgssvigt</a:t>
            </a:r>
          </a:p>
          <a:p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Undgå unødige skift – stabilitet, fast base, varige relationer, skånsomme skift</a:t>
            </a:r>
          </a:p>
          <a:p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Anerkendelse af børn i deres egen ret</a:t>
            </a:r>
          </a:p>
          <a:p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 skal tage os bedre af børn, der bliver anbragt</a:t>
            </a:r>
          </a:p>
          <a:p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Når vi har taget ansvar for et barn, må vi ikke give slip – eller give op</a:t>
            </a:r>
          </a:p>
          <a:p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6. 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Grundig implementeringsindsats – tæt opfølgning (ministerie + Socialstyrelse)</a:t>
            </a:r>
          </a:p>
          <a:p>
            <a:pPr marL="400050" indent="-28575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7. Sociale investeringer og fokus på fastholdelse af medarbejdere</a:t>
            </a:r>
          </a:p>
          <a:p>
            <a:endParaRPr lang="da-DK" sz="2400" b="1" dirty="0">
              <a:solidFill>
                <a:srgbClr val="FF0000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400" b="1" dirty="0">
              <a:solidFill>
                <a:srgbClr val="FF0000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400" b="1" dirty="0">
              <a:solidFill>
                <a:srgbClr val="FF0000"/>
              </a:solidFill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8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dirty="0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09F9C43-DFA8-4B03-A584-57560C26E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</a:t>
            </a:r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834FC0F5-6F96-438C-9916-59B3F4BAA9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0736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kvalitet i anbringelserne 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helhedsorienteret screening og indsats til hele familien, når et barn anbringes </a:t>
            </a: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 ”barnets plan” skal sikre, at barn og familie får en mere aktiv rolle ved fastsættelse af mål </a:t>
            </a: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2400" dirty="0"/>
          </a:p>
          <a:p>
            <a:pPr>
              <a:buNone/>
            </a:pPr>
            <a:endParaRPr lang="da-DK" sz="2400" dirty="0"/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8D8BD5A-505D-44E4-90FD-265F42811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kvalitet i anbringelserne 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Obligatorisk forældrehandleplan</a:t>
            </a: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Fokus på at bevare relation til søskende, familie og netværk </a:t>
            </a: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kommunen </a:t>
            </a:r>
            <a:r>
              <a:rPr lang="da-DK" sz="2400" b="1" i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arbejde målrettet og systematisk for at skabe god relation til forældre og netværk </a:t>
            </a: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kommunen </a:t>
            </a:r>
            <a:r>
              <a:rPr lang="da-DK" sz="2400" b="1" i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skal</a:t>
            </a: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vurdere, hvilken rolle forældre skal spille + understøtte relationen</a:t>
            </a: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2400" dirty="0"/>
          </a:p>
          <a:p>
            <a:pPr>
              <a:buNone/>
            </a:pPr>
            <a:endParaRPr lang="da-DK" sz="2400" dirty="0"/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8D8BD5A-505D-44E4-90FD-265F42811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835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kvalitet i anbringelserne </a:t>
            </a:r>
            <a:endParaRPr lang="da-DK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95536" y="1399501"/>
            <a:ext cx="8229600" cy="4530725"/>
          </a:xfrm>
        </p:spPr>
        <p:txBody>
          <a:bodyPr/>
          <a:lstStyle/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 får ret til at bede om anbringelse + ret til at bede om permanent anbringelse</a:t>
            </a: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Barnet får ret til at få suspenderet samvær med forældre og netværk i en periode</a:t>
            </a:r>
          </a:p>
          <a:p>
            <a:pPr marL="457200">
              <a:lnSpc>
                <a:spcPct val="107000"/>
              </a:lnSpc>
            </a:pPr>
            <a:endParaRPr lang="da-DK" sz="2400" dirty="0"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Opholdssteder og døgninstitutioner skal have øget kompetence ved dagligdagsbeslutninger </a:t>
            </a:r>
          </a:p>
          <a:p>
            <a:pPr marL="114300" indent="0">
              <a:lnSpc>
                <a:spcPct val="107000"/>
              </a:lnSpc>
              <a:buNone/>
            </a:pPr>
            <a:r>
              <a:rPr lang="da-DK" sz="18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da-DK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a-DK" sz="2400" dirty="0"/>
          </a:p>
          <a:p>
            <a:endParaRPr lang="da-DK" sz="2400" dirty="0"/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a-DK" altLang="en-US" dirty="0"/>
          </a:p>
          <a:p>
            <a:pPr>
              <a:defRPr/>
            </a:pPr>
            <a:endParaRPr lang="da-DK" altLang="en-US" dirty="0"/>
          </a:p>
          <a:p>
            <a:pPr>
              <a:defRPr/>
            </a:pPr>
            <a:endParaRPr lang="da-DK" altLang="en-US" dirty="0"/>
          </a:p>
          <a:p>
            <a:pPr>
              <a:defRPr/>
            </a:pPr>
            <a:r>
              <a:rPr lang="da-DK" altLang="en-US" dirty="0"/>
              <a:t>Cand. jur. Bente Adolphsen 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A668F58F-4DE3-4DA9-AC84-C8511493D5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Bedre kvalitet i anbringelserne </a:t>
            </a:r>
            <a:endParaRPr lang="da-DK" sz="360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 flyttes fra dokumentation til relation</a:t>
            </a:r>
          </a:p>
          <a:p>
            <a:pPr marL="457200">
              <a:lnSpc>
                <a:spcPct val="107000"/>
              </a:lnSpc>
            </a:pPr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nærhed – tid – 2 sagsbehandlere på en sag </a:t>
            </a:r>
          </a:p>
          <a:p>
            <a:pPr marL="45720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eller </a:t>
            </a:r>
            <a:r>
              <a:rPr lang="da-DK" sz="2400" dirty="0"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”tvungen” relation – enighed </a:t>
            </a: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a-DK" sz="2400" dirty="0"/>
          </a:p>
          <a:p>
            <a:pPr>
              <a:buNone/>
            </a:pPr>
            <a:endParaRPr lang="da-DK" sz="2400" dirty="0"/>
          </a:p>
          <a:p>
            <a:endParaRPr lang="da-DK" sz="2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18D8BD5A-505D-44E4-90FD-265F42811F0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934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da-DK" sz="3600" b="1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 aftale til virkelighed</a:t>
            </a:r>
            <a:endParaRPr lang="da-DK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indent="-285750">
              <a:lnSpc>
                <a:spcPct val="107000"/>
              </a:lnSpc>
            </a:pPr>
            <a:endParaRPr lang="da-DK" sz="2400" dirty="0">
              <a:effectLst/>
              <a:latin typeface="Franklin Gothic Book" panose="020B0503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indent="-28575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Ekstra hjælp til kommuner med mange børnesager – støttepulje og skræddersyet rådgivning</a:t>
            </a:r>
          </a:p>
          <a:p>
            <a:pPr marL="400050" indent="-28575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 familierådgiveruddannelse – videregående akkrediteret uddannelse – arbejdet med modellen afsluttes i 2022</a:t>
            </a:r>
          </a:p>
          <a:p>
            <a:pPr marL="400050" indent="-28575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Studerende på grunduddannelserne skal klædes bedre på</a:t>
            </a:r>
          </a:p>
          <a:p>
            <a:pPr marL="400050" indent="-285750">
              <a:lnSpc>
                <a:spcPct val="107000"/>
              </a:lnSpc>
            </a:pPr>
            <a:r>
              <a:rPr lang="da-DK" sz="2400" dirty="0">
                <a:effectLst/>
                <a:latin typeface="Franklin Gothic Book" panose="020B05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Nye strategiske samarbejder om forskning</a:t>
            </a:r>
          </a:p>
          <a:p>
            <a:pPr marL="114300" indent="0">
              <a:lnSpc>
                <a:spcPct val="107000"/>
              </a:lnSpc>
              <a:buNone/>
            </a:pPr>
            <a:endParaRPr lang="da-DK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en-US" dirty="0"/>
              <a:t>Cand. jur. Bente Adolphsen  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AEB6E734-E90F-4D2D-9952-771FAF1E122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240780"/>
            <a:ext cx="2581656" cy="3200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">
  <a:themeElements>
    <a:clrScheme name="Kant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Kant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ant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ant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ant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2385</TotalTime>
  <Words>515</Words>
  <Application>Microsoft Office PowerPoint</Application>
  <PresentationFormat>Skærmshow (4:3)</PresentationFormat>
  <Paragraphs>94</Paragraphs>
  <Slides>10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Franklin Gothic Book</vt:lpstr>
      <vt:lpstr>Garamond</vt:lpstr>
      <vt:lpstr>Wingdings</vt:lpstr>
      <vt:lpstr>Kant</vt:lpstr>
      <vt:lpstr>Barnets Lov - hvad er der i vente ?</vt:lpstr>
      <vt:lpstr>Barnets Lov</vt:lpstr>
      <vt:lpstr>Aftalen om børnene først</vt:lpstr>
      <vt:lpstr>De syv temaers fokus</vt:lpstr>
      <vt:lpstr>Bedre kvalitet i anbringelserne </vt:lpstr>
      <vt:lpstr>Bedre kvalitet i anbringelserne </vt:lpstr>
      <vt:lpstr>Bedre kvalitet i anbringelserne </vt:lpstr>
      <vt:lpstr>Bedre kvalitet i anbringelserne </vt:lpstr>
      <vt:lpstr>Fra aftale til virkelighed</vt:lpstr>
      <vt:lpstr>Igangværende arbejde med reformer og evalueringer</vt:lpstr>
    </vt:vector>
  </TitlesOfParts>
  <Company>dsh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Tavshedspligt</dc:title>
  <dc:creator>bente adolphsen</dc:creator>
  <cp:lastModifiedBy>Susanne Munck</cp:lastModifiedBy>
  <cp:revision>258</cp:revision>
  <cp:lastPrinted>2021-10-28T03:32:48Z</cp:lastPrinted>
  <dcterms:created xsi:type="dcterms:W3CDTF">2008-05-05T10:24:10Z</dcterms:created>
  <dcterms:modified xsi:type="dcterms:W3CDTF">2021-10-28T03:33:14Z</dcterms:modified>
</cp:coreProperties>
</file>