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6"/>
  </p:notesMasterIdLst>
  <p:sldIdLst>
    <p:sldId id="256" r:id="rId2"/>
    <p:sldId id="433" r:id="rId3"/>
    <p:sldId id="441" r:id="rId4"/>
    <p:sldId id="434" r:id="rId5"/>
    <p:sldId id="442" r:id="rId6"/>
    <p:sldId id="435" r:id="rId7"/>
    <p:sldId id="443" r:id="rId8"/>
    <p:sldId id="436" r:id="rId9"/>
    <p:sldId id="444" r:id="rId10"/>
    <p:sldId id="445" r:id="rId11"/>
    <p:sldId id="439" r:id="rId12"/>
    <p:sldId id="440" r:id="rId13"/>
    <p:sldId id="437" r:id="rId14"/>
    <p:sldId id="446" r:id="rId15"/>
  </p:sldIdLst>
  <p:sldSz cx="9144000" cy="6858000" type="screen4x3"/>
  <p:notesSz cx="6858000" cy="9144000"/>
  <p:defaultTextStyle>
    <a:defPPr>
      <a:defRPr lang="da-DK"/>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21" autoAdjust="0"/>
    <p:restoredTop sz="94660"/>
  </p:normalViewPr>
  <p:slideViewPr>
    <p:cSldViewPr>
      <p:cViewPr varScale="1">
        <p:scale>
          <a:sx n="126" d="100"/>
          <a:sy n="126" d="100"/>
        </p:scale>
        <p:origin x="-119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ECC8BA-F1B3-4D31-9B45-E73FFAB336A2}" type="datetimeFigureOut">
              <a:rPr lang="da-DK" smtClean="0"/>
              <a:pPr/>
              <a:t>16-03-2019</a:t>
            </a:fld>
            <a:endParaRPr lang="da-DK"/>
          </a:p>
        </p:txBody>
      </p:sp>
      <p:sp>
        <p:nvSpPr>
          <p:cNvPr id="4" name="Pladsholder til diasbille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FFC514-A605-4264-AA1B-3380984041E3}" type="slidenum">
              <a:rPr lang="da-DK" smtClean="0"/>
              <a:pPr/>
              <a:t>‹#›</a:t>
            </a:fld>
            <a:endParaRPr lang="da-DK"/>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eldias">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a-DK"/>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a-DK"/>
          </a:p>
        </p:txBody>
      </p:sp>
      <p:sp>
        <p:nvSpPr>
          <p:cNvPr id="5122" name="Rectangle 2"/>
          <p:cNvSpPr>
            <a:spLocks noGrp="1" noChangeArrowheads="1"/>
          </p:cNvSpPr>
          <p:nvPr>
            <p:ph type="ctrTitle"/>
          </p:nvPr>
        </p:nvSpPr>
        <p:spPr>
          <a:xfrm>
            <a:off x="914400" y="1524000"/>
            <a:ext cx="7623175" cy="1752600"/>
          </a:xfrm>
        </p:spPr>
        <p:txBody>
          <a:bodyPr/>
          <a:lstStyle>
            <a:lvl1pPr>
              <a:defRPr sz="5000"/>
            </a:lvl1pPr>
          </a:lstStyle>
          <a:p>
            <a:r>
              <a:rPr lang="da-DK" altLang="en-US"/>
              <a:t>Klik for at redigere titeltypografi i masteren</a:t>
            </a:r>
          </a:p>
        </p:txBody>
      </p:sp>
      <p:sp>
        <p:nvSpPr>
          <p:cNvPr id="5123"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da-DK" altLang="en-US"/>
              <a:t>Klik for at redigere undertiteltypografien i masteren</a:t>
            </a:r>
          </a:p>
        </p:txBody>
      </p:sp>
      <p:sp>
        <p:nvSpPr>
          <p:cNvPr id="6" name="Rectangle 4"/>
          <p:cNvSpPr>
            <a:spLocks noGrp="1" noChangeArrowheads="1"/>
          </p:cNvSpPr>
          <p:nvPr>
            <p:ph type="dt" sz="half" idx="10"/>
          </p:nvPr>
        </p:nvSpPr>
        <p:spPr/>
        <p:txBody>
          <a:bodyPr/>
          <a:lstStyle>
            <a:lvl1pPr>
              <a:defRPr/>
            </a:lvl1pPr>
          </a:lstStyle>
          <a:p>
            <a:pPr>
              <a:defRPr/>
            </a:pPr>
            <a:endParaRPr lang="da-DK"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a-DK" altLang="en-US" smtClean="0"/>
              <a:t>Cand. jur. Bente Adolphsen</a:t>
            </a:r>
            <a:endParaRPr lang="da-DK" altLang="en-US"/>
          </a:p>
        </p:txBody>
      </p:sp>
      <p:sp>
        <p:nvSpPr>
          <p:cNvPr id="8" name="Rectangle 6"/>
          <p:cNvSpPr>
            <a:spLocks noGrp="1" noChangeArrowheads="1"/>
          </p:cNvSpPr>
          <p:nvPr>
            <p:ph type="sldNum" sz="quarter" idx="12"/>
          </p:nvPr>
        </p:nvSpPr>
        <p:spPr/>
        <p:txBody>
          <a:bodyPr/>
          <a:lstStyle>
            <a:lvl1pPr>
              <a:defRPr/>
            </a:lvl1pPr>
          </a:lstStyle>
          <a:p>
            <a:pPr>
              <a:defRPr/>
            </a:pPr>
            <a:fld id="{28F8F05A-8C1D-4392-9905-A8B62E1A5A14}" type="slidenum">
              <a:rPr lang="da-DK" altLang="en-US"/>
              <a:pPr>
                <a:defRPr/>
              </a:pPr>
              <a:t>‹#›</a:t>
            </a:fld>
            <a:endParaRPr lang="da-DK" altLang="en-US"/>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51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utoUpdateAnimBg="0"/>
      <p:bldP spid="5123" grpId="0" build="p"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4"/>
          <p:cNvSpPr>
            <a:spLocks noGrp="1" noChangeArrowheads="1"/>
          </p:cNvSpPr>
          <p:nvPr>
            <p:ph type="dt" sz="half" idx="10"/>
          </p:nvPr>
        </p:nvSpPr>
        <p:spPr>
          <a:ln/>
        </p:spPr>
        <p:txBody>
          <a:bodyPr/>
          <a:lstStyle>
            <a:lvl1pPr>
              <a:defRPr/>
            </a:lvl1pPr>
          </a:lstStyle>
          <a:p>
            <a:pPr>
              <a:defRPr/>
            </a:pPr>
            <a:endParaRPr lang="da-DK"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a-DK" altLang="en-US" smtClean="0"/>
              <a:t>Cand. jur. Bente Adolphsen</a:t>
            </a:r>
            <a:endParaRPr lang="da-DK" altLang="en-US"/>
          </a:p>
        </p:txBody>
      </p:sp>
      <p:sp>
        <p:nvSpPr>
          <p:cNvPr id="6" name="Rectangle 6"/>
          <p:cNvSpPr>
            <a:spLocks noGrp="1" noChangeArrowheads="1"/>
          </p:cNvSpPr>
          <p:nvPr>
            <p:ph type="sldNum" sz="quarter" idx="12"/>
          </p:nvPr>
        </p:nvSpPr>
        <p:spPr>
          <a:ln/>
        </p:spPr>
        <p:txBody>
          <a:bodyPr/>
          <a:lstStyle>
            <a:lvl1pPr>
              <a:defRPr/>
            </a:lvl1pPr>
          </a:lstStyle>
          <a:p>
            <a:pPr>
              <a:defRPr/>
            </a:pPr>
            <a:fld id="{60586DEB-EC14-4F76-B2E4-8CD7E794440A}" type="slidenum">
              <a:rPr lang="da-DK" altLang="en-US"/>
              <a:pPr>
                <a:defRPr/>
              </a:pPr>
              <a:t>‹#›</a:t>
            </a:fld>
            <a:endParaRPr lang="da-DK" altLang="en-US"/>
          </a:p>
        </p:txBody>
      </p:sp>
    </p:spTree>
  </p:cSld>
  <p:clrMapOvr>
    <a:masterClrMapping/>
  </p:clrMapOvr>
  <p:transition spd="med">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7813"/>
            <a:ext cx="2057400" cy="5853112"/>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457200" y="277813"/>
            <a:ext cx="6019800" cy="5853112"/>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4"/>
          <p:cNvSpPr>
            <a:spLocks noGrp="1" noChangeArrowheads="1"/>
          </p:cNvSpPr>
          <p:nvPr>
            <p:ph type="dt" sz="half" idx="10"/>
          </p:nvPr>
        </p:nvSpPr>
        <p:spPr>
          <a:ln/>
        </p:spPr>
        <p:txBody>
          <a:bodyPr/>
          <a:lstStyle>
            <a:lvl1pPr>
              <a:defRPr/>
            </a:lvl1pPr>
          </a:lstStyle>
          <a:p>
            <a:pPr>
              <a:defRPr/>
            </a:pPr>
            <a:endParaRPr lang="da-DK"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a-DK" altLang="en-US" smtClean="0"/>
              <a:t>Cand. jur. Bente Adolphsen</a:t>
            </a:r>
            <a:endParaRPr lang="da-DK" altLang="en-US"/>
          </a:p>
        </p:txBody>
      </p:sp>
      <p:sp>
        <p:nvSpPr>
          <p:cNvPr id="6" name="Rectangle 6"/>
          <p:cNvSpPr>
            <a:spLocks noGrp="1" noChangeArrowheads="1"/>
          </p:cNvSpPr>
          <p:nvPr>
            <p:ph type="sldNum" sz="quarter" idx="12"/>
          </p:nvPr>
        </p:nvSpPr>
        <p:spPr>
          <a:ln/>
        </p:spPr>
        <p:txBody>
          <a:bodyPr/>
          <a:lstStyle>
            <a:lvl1pPr>
              <a:defRPr/>
            </a:lvl1pPr>
          </a:lstStyle>
          <a:p>
            <a:pPr>
              <a:defRPr/>
            </a:pPr>
            <a:fld id="{FD6B399E-429F-456F-BBB0-6EC51BD85C38}" type="slidenum">
              <a:rPr lang="da-DK" altLang="en-US"/>
              <a:pPr>
                <a:defRPr/>
              </a:pPr>
              <a:t>‹#›</a:t>
            </a:fld>
            <a:endParaRPr lang="da-DK" altLang="en-US"/>
          </a:p>
        </p:txBody>
      </p:sp>
    </p:spTree>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4"/>
          <p:cNvSpPr>
            <a:spLocks noGrp="1" noChangeArrowheads="1"/>
          </p:cNvSpPr>
          <p:nvPr>
            <p:ph type="dt" sz="half" idx="10"/>
          </p:nvPr>
        </p:nvSpPr>
        <p:spPr>
          <a:ln/>
        </p:spPr>
        <p:txBody>
          <a:bodyPr/>
          <a:lstStyle>
            <a:lvl1pPr>
              <a:defRPr/>
            </a:lvl1pPr>
          </a:lstStyle>
          <a:p>
            <a:pPr>
              <a:defRPr/>
            </a:pPr>
            <a:endParaRPr lang="da-DK"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a-DK" altLang="en-US" smtClean="0"/>
              <a:t>Cand. jur. Bente Adolphsen</a:t>
            </a:r>
            <a:endParaRPr lang="da-DK" altLang="en-US"/>
          </a:p>
        </p:txBody>
      </p:sp>
      <p:sp>
        <p:nvSpPr>
          <p:cNvPr id="6" name="Rectangle 6"/>
          <p:cNvSpPr>
            <a:spLocks noGrp="1" noChangeArrowheads="1"/>
          </p:cNvSpPr>
          <p:nvPr>
            <p:ph type="sldNum" sz="quarter" idx="12"/>
          </p:nvPr>
        </p:nvSpPr>
        <p:spPr>
          <a:ln/>
        </p:spPr>
        <p:txBody>
          <a:bodyPr/>
          <a:lstStyle>
            <a:lvl1pPr>
              <a:defRPr/>
            </a:lvl1pPr>
          </a:lstStyle>
          <a:p>
            <a:pPr>
              <a:defRPr/>
            </a:pPr>
            <a:fld id="{A9C3A87D-C745-4284-93A0-DD9026469ABC}" type="slidenum">
              <a:rPr lang="da-DK" altLang="en-US"/>
              <a:pPr>
                <a:defRPr/>
              </a:pPr>
              <a:t>‹#›</a:t>
            </a:fld>
            <a:endParaRPr lang="da-DK" altLang="en-US"/>
          </a:p>
        </p:txBody>
      </p:sp>
    </p:spTree>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smtClean="0"/>
              <a:t>Klik for at redigere typografi i masteren</a:t>
            </a:r>
          </a:p>
        </p:txBody>
      </p:sp>
      <p:sp>
        <p:nvSpPr>
          <p:cNvPr id="4" name="Rectangle 4"/>
          <p:cNvSpPr>
            <a:spLocks noGrp="1" noChangeArrowheads="1"/>
          </p:cNvSpPr>
          <p:nvPr>
            <p:ph type="dt" sz="half" idx="10"/>
          </p:nvPr>
        </p:nvSpPr>
        <p:spPr>
          <a:ln/>
        </p:spPr>
        <p:txBody>
          <a:bodyPr/>
          <a:lstStyle>
            <a:lvl1pPr>
              <a:defRPr/>
            </a:lvl1pPr>
          </a:lstStyle>
          <a:p>
            <a:pPr>
              <a:defRPr/>
            </a:pPr>
            <a:endParaRPr lang="da-DK"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a-DK" altLang="en-US" smtClean="0"/>
              <a:t>Cand. jur. Bente Adolphsen</a:t>
            </a:r>
            <a:endParaRPr lang="da-DK" altLang="en-US"/>
          </a:p>
        </p:txBody>
      </p:sp>
      <p:sp>
        <p:nvSpPr>
          <p:cNvPr id="6" name="Rectangle 6"/>
          <p:cNvSpPr>
            <a:spLocks noGrp="1" noChangeArrowheads="1"/>
          </p:cNvSpPr>
          <p:nvPr>
            <p:ph type="sldNum" sz="quarter" idx="12"/>
          </p:nvPr>
        </p:nvSpPr>
        <p:spPr>
          <a:ln/>
        </p:spPr>
        <p:txBody>
          <a:bodyPr/>
          <a:lstStyle>
            <a:lvl1pPr>
              <a:defRPr/>
            </a:lvl1pPr>
          </a:lstStyle>
          <a:p>
            <a:pPr>
              <a:defRPr/>
            </a:pPr>
            <a:fld id="{D77CD1EF-AAEE-4649-85E2-77E1196F71D3}" type="slidenum">
              <a:rPr lang="da-DK" altLang="en-US"/>
              <a:pPr>
                <a:defRPr/>
              </a:pPr>
              <a:t>‹#›</a:t>
            </a:fld>
            <a:endParaRPr lang="da-DK" altLang="en-US"/>
          </a:p>
        </p:txBody>
      </p:sp>
    </p:spTree>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Rectangle 4"/>
          <p:cNvSpPr>
            <a:spLocks noGrp="1" noChangeArrowheads="1"/>
          </p:cNvSpPr>
          <p:nvPr>
            <p:ph type="dt" sz="half" idx="10"/>
          </p:nvPr>
        </p:nvSpPr>
        <p:spPr>
          <a:ln/>
        </p:spPr>
        <p:txBody>
          <a:bodyPr/>
          <a:lstStyle>
            <a:lvl1pPr>
              <a:defRPr/>
            </a:lvl1pPr>
          </a:lstStyle>
          <a:p>
            <a:pPr>
              <a:defRPr/>
            </a:pPr>
            <a:endParaRPr lang="da-DK"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a-DK" altLang="en-US" smtClean="0"/>
              <a:t>Cand. jur. Bente Adolphsen</a:t>
            </a:r>
            <a:endParaRPr lang="da-DK" altLang="en-US"/>
          </a:p>
        </p:txBody>
      </p:sp>
      <p:sp>
        <p:nvSpPr>
          <p:cNvPr id="7" name="Rectangle 6"/>
          <p:cNvSpPr>
            <a:spLocks noGrp="1" noChangeArrowheads="1"/>
          </p:cNvSpPr>
          <p:nvPr>
            <p:ph type="sldNum" sz="quarter" idx="12"/>
          </p:nvPr>
        </p:nvSpPr>
        <p:spPr>
          <a:ln/>
        </p:spPr>
        <p:txBody>
          <a:bodyPr/>
          <a:lstStyle>
            <a:lvl1pPr>
              <a:defRPr/>
            </a:lvl1pPr>
          </a:lstStyle>
          <a:p>
            <a:pPr>
              <a:defRPr/>
            </a:pPr>
            <a:fld id="{88118C7C-BFEA-442C-9005-01B5AE686FA6}" type="slidenum">
              <a:rPr lang="da-DK" altLang="en-US"/>
              <a:pPr>
                <a:defRPr/>
              </a:pPr>
              <a:t>‹#›</a:t>
            </a:fld>
            <a:endParaRPr lang="da-DK" altLang="en-US"/>
          </a:p>
        </p:txBody>
      </p:sp>
    </p:spTree>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Rectangle 4"/>
          <p:cNvSpPr>
            <a:spLocks noGrp="1" noChangeArrowheads="1"/>
          </p:cNvSpPr>
          <p:nvPr>
            <p:ph type="dt" sz="half" idx="10"/>
          </p:nvPr>
        </p:nvSpPr>
        <p:spPr>
          <a:ln/>
        </p:spPr>
        <p:txBody>
          <a:bodyPr/>
          <a:lstStyle>
            <a:lvl1pPr>
              <a:defRPr/>
            </a:lvl1pPr>
          </a:lstStyle>
          <a:p>
            <a:pPr>
              <a:defRPr/>
            </a:pPr>
            <a:endParaRPr lang="da-DK"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a-DK" altLang="en-US" smtClean="0"/>
              <a:t>Cand. jur. Bente Adolphsen</a:t>
            </a:r>
            <a:endParaRPr lang="da-DK" altLang="en-US"/>
          </a:p>
        </p:txBody>
      </p:sp>
      <p:sp>
        <p:nvSpPr>
          <p:cNvPr id="9" name="Rectangle 6"/>
          <p:cNvSpPr>
            <a:spLocks noGrp="1" noChangeArrowheads="1"/>
          </p:cNvSpPr>
          <p:nvPr>
            <p:ph type="sldNum" sz="quarter" idx="12"/>
          </p:nvPr>
        </p:nvSpPr>
        <p:spPr>
          <a:ln/>
        </p:spPr>
        <p:txBody>
          <a:bodyPr/>
          <a:lstStyle>
            <a:lvl1pPr>
              <a:defRPr/>
            </a:lvl1pPr>
          </a:lstStyle>
          <a:p>
            <a:pPr>
              <a:defRPr/>
            </a:pPr>
            <a:fld id="{EAFDA385-8402-407C-8974-BA3CA25CEB2D}" type="slidenum">
              <a:rPr lang="da-DK" altLang="en-US"/>
              <a:pPr>
                <a:defRPr/>
              </a:pPr>
              <a:t>‹#›</a:t>
            </a:fld>
            <a:endParaRPr lang="da-DK" altLang="en-US"/>
          </a:p>
        </p:txBody>
      </p:sp>
    </p:spTree>
  </p:cSld>
  <p:clrMapOvr>
    <a:masterClrMapping/>
  </p:clrMapOvr>
  <p:transition spd="med">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Rectangle 4"/>
          <p:cNvSpPr>
            <a:spLocks noGrp="1" noChangeArrowheads="1"/>
          </p:cNvSpPr>
          <p:nvPr>
            <p:ph type="dt" sz="half" idx="10"/>
          </p:nvPr>
        </p:nvSpPr>
        <p:spPr>
          <a:ln/>
        </p:spPr>
        <p:txBody>
          <a:bodyPr/>
          <a:lstStyle>
            <a:lvl1pPr>
              <a:defRPr/>
            </a:lvl1pPr>
          </a:lstStyle>
          <a:p>
            <a:pPr>
              <a:defRPr/>
            </a:pPr>
            <a:endParaRPr lang="da-DK"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a-DK" altLang="en-US" smtClean="0"/>
              <a:t>Cand. jur. Bente Adolphsen</a:t>
            </a:r>
            <a:endParaRPr lang="da-DK" altLang="en-US"/>
          </a:p>
        </p:txBody>
      </p:sp>
      <p:sp>
        <p:nvSpPr>
          <p:cNvPr id="5" name="Rectangle 6"/>
          <p:cNvSpPr>
            <a:spLocks noGrp="1" noChangeArrowheads="1"/>
          </p:cNvSpPr>
          <p:nvPr>
            <p:ph type="sldNum" sz="quarter" idx="12"/>
          </p:nvPr>
        </p:nvSpPr>
        <p:spPr>
          <a:ln/>
        </p:spPr>
        <p:txBody>
          <a:bodyPr/>
          <a:lstStyle>
            <a:lvl1pPr>
              <a:defRPr/>
            </a:lvl1pPr>
          </a:lstStyle>
          <a:p>
            <a:pPr>
              <a:defRPr/>
            </a:pPr>
            <a:fld id="{AAD99D23-EB39-47F8-92B7-F5B6CA961F36}" type="slidenum">
              <a:rPr lang="da-DK" altLang="en-US"/>
              <a:pPr>
                <a:defRPr/>
              </a:pPr>
              <a:t>‹#›</a:t>
            </a:fld>
            <a:endParaRPr lang="da-DK" altLang="en-US"/>
          </a:p>
        </p:txBody>
      </p:sp>
    </p:spTree>
  </p:cSld>
  <p:clrMapOvr>
    <a:masterClrMapping/>
  </p:clrMapOvr>
  <p:transition spd="med">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a-DK"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a-DK" altLang="en-US" smtClean="0"/>
              <a:t>Cand. jur. Bente Adolphsen</a:t>
            </a:r>
            <a:endParaRPr lang="da-DK" altLang="en-US"/>
          </a:p>
        </p:txBody>
      </p:sp>
      <p:sp>
        <p:nvSpPr>
          <p:cNvPr id="4" name="Rectangle 6"/>
          <p:cNvSpPr>
            <a:spLocks noGrp="1" noChangeArrowheads="1"/>
          </p:cNvSpPr>
          <p:nvPr>
            <p:ph type="sldNum" sz="quarter" idx="12"/>
          </p:nvPr>
        </p:nvSpPr>
        <p:spPr>
          <a:ln/>
        </p:spPr>
        <p:txBody>
          <a:bodyPr/>
          <a:lstStyle>
            <a:lvl1pPr>
              <a:defRPr/>
            </a:lvl1pPr>
          </a:lstStyle>
          <a:p>
            <a:pPr>
              <a:defRPr/>
            </a:pPr>
            <a:fld id="{F5EC3345-59CF-4340-9482-6A986F4A978D}" type="slidenum">
              <a:rPr lang="da-DK" altLang="en-US"/>
              <a:pPr>
                <a:defRPr/>
              </a:pPr>
              <a:t>‹#›</a:t>
            </a:fld>
            <a:endParaRPr lang="da-DK" altLang="en-US"/>
          </a:p>
        </p:txBody>
      </p:sp>
    </p:spTree>
  </p:cSld>
  <p:clrMapOvr>
    <a:masterClrMapping/>
  </p:clrMapOvr>
  <p:transition spd="med">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Rectangle 4"/>
          <p:cNvSpPr>
            <a:spLocks noGrp="1" noChangeArrowheads="1"/>
          </p:cNvSpPr>
          <p:nvPr>
            <p:ph type="dt" sz="half" idx="10"/>
          </p:nvPr>
        </p:nvSpPr>
        <p:spPr>
          <a:ln/>
        </p:spPr>
        <p:txBody>
          <a:bodyPr/>
          <a:lstStyle>
            <a:lvl1pPr>
              <a:defRPr/>
            </a:lvl1pPr>
          </a:lstStyle>
          <a:p>
            <a:pPr>
              <a:defRPr/>
            </a:pPr>
            <a:endParaRPr lang="da-DK"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a-DK" altLang="en-US" smtClean="0"/>
              <a:t>Cand. jur. Bente Adolphsen</a:t>
            </a:r>
            <a:endParaRPr lang="da-DK" altLang="en-US"/>
          </a:p>
        </p:txBody>
      </p:sp>
      <p:sp>
        <p:nvSpPr>
          <p:cNvPr id="7" name="Rectangle 6"/>
          <p:cNvSpPr>
            <a:spLocks noGrp="1" noChangeArrowheads="1"/>
          </p:cNvSpPr>
          <p:nvPr>
            <p:ph type="sldNum" sz="quarter" idx="12"/>
          </p:nvPr>
        </p:nvSpPr>
        <p:spPr>
          <a:ln/>
        </p:spPr>
        <p:txBody>
          <a:bodyPr/>
          <a:lstStyle>
            <a:lvl1pPr>
              <a:defRPr/>
            </a:lvl1pPr>
          </a:lstStyle>
          <a:p>
            <a:pPr>
              <a:defRPr/>
            </a:pPr>
            <a:fld id="{D49126F0-F6C3-448F-B2DE-5BB576B5E235}" type="slidenum">
              <a:rPr lang="da-DK" altLang="en-US"/>
              <a:pPr>
                <a:defRPr/>
              </a:pPr>
              <a:t>‹#›</a:t>
            </a:fld>
            <a:endParaRPr lang="da-DK" altLang="en-US"/>
          </a:p>
        </p:txBody>
      </p:sp>
    </p:spTree>
  </p:cSld>
  <p:clrMapOvr>
    <a:masterClrMapping/>
  </p:clrMapOvr>
  <p:transition spd="med">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smtClean="0"/>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Rectangle 4"/>
          <p:cNvSpPr>
            <a:spLocks noGrp="1" noChangeArrowheads="1"/>
          </p:cNvSpPr>
          <p:nvPr>
            <p:ph type="dt" sz="half" idx="10"/>
          </p:nvPr>
        </p:nvSpPr>
        <p:spPr>
          <a:ln/>
        </p:spPr>
        <p:txBody>
          <a:bodyPr/>
          <a:lstStyle>
            <a:lvl1pPr>
              <a:defRPr/>
            </a:lvl1pPr>
          </a:lstStyle>
          <a:p>
            <a:pPr>
              <a:defRPr/>
            </a:pPr>
            <a:endParaRPr lang="da-DK"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a-DK" altLang="en-US" smtClean="0"/>
              <a:t>Cand. jur. Bente Adolphsen</a:t>
            </a:r>
            <a:endParaRPr lang="da-DK" altLang="en-US"/>
          </a:p>
        </p:txBody>
      </p:sp>
      <p:sp>
        <p:nvSpPr>
          <p:cNvPr id="7" name="Rectangle 6"/>
          <p:cNvSpPr>
            <a:spLocks noGrp="1" noChangeArrowheads="1"/>
          </p:cNvSpPr>
          <p:nvPr>
            <p:ph type="sldNum" sz="quarter" idx="12"/>
          </p:nvPr>
        </p:nvSpPr>
        <p:spPr>
          <a:ln/>
        </p:spPr>
        <p:txBody>
          <a:bodyPr/>
          <a:lstStyle>
            <a:lvl1pPr>
              <a:defRPr/>
            </a:lvl1pPr>
          </a:lstStyle>
          <a:p>
            <a:pPr>
              <a:defRPr/>
            </a:pPr>
            <a:fld id="{35AE3889-31F9-4F06-891A-C7CF6AF66E7F}" type="slidenum">
              <a:rPr lang="da-DK" altLang="en-US"/>
              <a:pPr>
                <a:defRPr/>
              </a:pPr>
              <a:t>‹#›</a:t>
            </a:fld>
            <a:endParaRPr lang="da-DK" altLang="en-US"/>
          </a:p>
        </p:txBody>
      </p:sp>
    </p:spTree>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a-DK" altLang="en-US" smtClean="0"/>
              <a:t>Klik for at redigere titeltypografi i masteren</a:t>
            </a:r>
          </a:p>
        </p:txBody>
      </p:sp>
      <p:sp>
        <p:nvSpPr>
          <p:cNvPr id="1027"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a-DK" altLang="en-US" smtClean="0"/>
              <a:t>Klik for at redigere teksttypografierne i masteren</a:t>
            </a:r>
          </a:p>
          <a:p>
            <a:pPr lvl="1"/>
            <a:r>
              <a:rPr lang="da-DK" altLang="en-US" smtClean="0"/>
              <a:t>Andet niveau</a:t>
            </a:r>
          </a:p>
          <a:p>
            <a:pPr lvl="2"/>
            <a:r>
              <a:rPr lang="da-DK" altLang="en-US" smtClean="0"/>
              <a:t>Tredje niveau</a:t>
            </a:r>
          </a:p>
          <a:p>
            <a:pPr lvl="3"/>
            <a:r>
              <a:rPr lang="da-DK" altLang="en-US" smtClean="0"/>
              <a:t>Fjerde niveau</a:t>
            </a:r>
          </a:p>
          <a:p>
            <a:pPr lvl="4"/>
            <a:r>
              <a:rPr lang="da-DK" altLang="en-US" smtClean="0"/>
              <a:t>Femte niveau</a:t>
            </a:r>
          </a:p>
        </p:txBody>
      </p:sp>
      <p:sp>
        <p:nvSpPr>
          <p:cNvPr id="4100"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pPr>
              <a:defRPr/>
            </a:pPr>
            <a:endParaRPr lang="da-DK" altLang="en-US"/>
          </a:p>
        </p:txBody>
      </p:sp>
      <p:sp>
        <p:nvSpPr>
          <p:cNvPr id="41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pPr>
              <a:defRPr/>
            </a:pPr>
            <a:r>
              <a:rPr lang="da-DK" altLang="en-US" smtClean="0"/>
              <a:t>Cand. jur. Bente Adolphsen</a:t>
            </a:r>
            <a:endParaRPr lang="da-DK" altLang="en-US"/>
          </a:p>
        </p:txBody>
      </p:sp>
      <p:sp>
        <p:nvSpPr>
          <p:cNvPr id="4102"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pPr>
              <a:defRPr/>
            </a:pPr>
            <a:fld id="{36044BF0-C1BC-4516-B19F-AA5D746911CF}" type="slidenum">
              <a:rPr lang="da-DK" altLang="en-US"/>
              <a:pPr>
                <a:defRPr/>
              </a:pPr>
              <a:t>‹#›</a:t>
            </a:fld>
            <a:endParaRPr lang="da-DK" altLang="en-US"/>
          </a:p>
        </p:txBody>
      </p:sp>
      <p:sp>
        <p:nvSpPr>
          <p:cNvPr id="4103"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a-DK"/>
          </a:p>
        </p:txBody>
      </p:sp>
      <p:sp>
        <p:nvSpPr>
          <p:cNvPr id="4104"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a-DK"/>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898" decel="100000" fill="hold"/>
                                        <p:tgtEl>
                                          <p:spTgt spid="1026"/>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026"/>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027">
                                            <p:txEl>
                                              <p:pRg st="0" end="0"/>
                                            </p:txEl>
                                          </p:spTgt>
                                        </p:tgtEl>
                                        <p:attrNameLst>
                                          <p:attrName>style.visibility</p:attrName>
                                        </p:attrNameLst>
                                      </p:cBhvr>
                                      <p:to>
                                        <p:strVal val="visible"/>
                                      </p:to>
                                    </p:set>
                                    <p:animEffect transition="in" filter="fade">
                                      <p:cBhvr>
                                        <p:cTn id="15" dur="1000"/>
                                        <p:tgtEl>
                                          <p:spTgt spid="1027">
                                            <p:txEl>
                                              <p:pRg st="0" end="0"/>
                                            </p:txEl>
                                          </p:spTgt>
                                        </p:tgtEl>
                                      </p:cBhvr>
                                    </p:animEffect>
                                    <p:anim calcmode="lin" valueType="num">
                                      <p:cBhvr>
                                        <p:cTn id="16" dur="1000" fill="hold"/>
                                        <p:tgtEl>
                                          <p:spTgt spid="1027">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1027">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1027">
                                            <p:txEl>
                                              <p:pRg st="0" end="0"/>
                                            </p:txEl>
                                          </p:spTgt>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1027">
                                            <p:txEl>
                                              <p:pRg st="1" end="1"/>
                                            </p:txEl>
                                          </p:spTgt>
                                        </p:tgtEl>
                                        <p:attrNameLst>
                                          <p:attrName>style.visibility</p:attrName>
                                        </p:attrNameLst>
                                      </p:cBhvr>
                                      <p:to>
                                        <p:strVal val="visible"/>
                                      </p:to>
                                    </p:set>
                                    <p:animEffect transition="in" filter="fade">
                                      <p:cBhvr>
                                        <p:cTn id="21" dur="1000"/>
                                        <p:tgtEl>
                                          <p:spTgt spid="1027">
                                            <p:txEl>
                                              <p:pRg st="1" end="1"/>
                                            </p:txEl>
                                          </p:spTgt>
                                        </p:tgtEl>
                                      </p:cBhvr>
                                    </p:animEffect>
                                    <p:anim calcmode="lin" valueType="num">
                                      <p:cBhvr>
                                        <p:cTn id="22" dur="1000" fill="hold"/>
                                        <p:tgtEl>
                                          <p:spTgt spid="1027">
                                            <p:txEl>
                                              <p:pRg st="1" end="1"/>
                                            </p:txEl>
                                          </p:spTgt>
                                        </p:tgtEl>
                                        <p:attrNameLst>
                                          <p:attrName>ppt_x</p:attrName>
                                        </p:attrNameLst>
                                      </p:cBhvr>
                                      <p:tavLst>
                                        <p:tav tm="0">
                                          <p:val>
                                            <p:strVal val="#ppt_x"/>
                                          </p:val>
                                        </p:tav>
                                        <p:tav tm="100000">
                                          <p:val>
                                            <p:strVal val="#ppt_x"/>
                                          </p:val>
                                        </p:tav>
                                      </p:tavLst>
                                    </p:anim>
                                    <p:anim calcmode="lin" valueType="num">
                                      <p:cBhvr>
                                        <p:cTn id="23" dur="898" decel="100000" fill="hold"/>
                                        <p:tgtEl>
                                          <p:spTgt spid="1027">
                                            <p:txEl>
                                              <p:pRg st="1" end="1"/>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898"/>
                                          </p:stCondLst>
                                        </p:cTn>
                                        <p:tgtEl>
                                          <p:spTgt spid="1027">
                                            <p:txEl>
                                              <p:pRg st="1" end="1"/>
                                            </p:txEl>
                                          </p:spTgt>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1027">
                                            <p:txEl>
                                              <p:pRg st="2" end="2"/>
                                            </p:txEl>
                                          </p:spTgt>
                                        </p:tgtEl>
                                        <p:attrNameLst>
                                          <p:attrName>style.visibility</p:attrName>
                                        </p:attrNameLst>
                                      </p:cBhvr>
                                      <p:to>
                                        <p:strVal val="visible"/>
                                      </p:to>
                                    </p:set>
                                    <p:animEffect transition="in" filter="fade">
                                      <p:cBhvr>
                                        <p:cTn id="27" dur="1000"/>
                                        <p:tgtEl>
                                          <p:spTgt spid="1027">
                                            <p:txEl>
                                              <p:pRg st="2" end="2"/>
                                            </p:txEl>
                                          </p:spTgt>
                                        </p:tgtEl>
                                      </p:cBhvr>
                                    </p:animEffect>
                                    <p:anim calcmode="lin" valueType="num">
                                      <p:cBhvr>
                                        <p:cTn id="28" dur="1000" fill="hold"/>
                                        <p:tgtEl>
                                          <p:spTgt spid="1027">
                                            <p:txEl>
                                              <p:pRg st="2" end="2"/>
                                            </p:txEl>
                                          </p:spTgt>
                                        </p:tgtEl>
                                        <p:attrNameLst>
                                          <p:attrName>ppt_x</p:attrName>
                                        </p:attrNameLst>
                                      </p:cBhvr>
                                      <p:tavLst>
                                        <p:tav tm="0">
                                          <p:val>
                                            <p:strVal val="#ppt_x"/>
                                          </p:val>
                                        </p:tav>
                                        <p:tav tm="100000">
                                          <p:val>
                                            <p:strVal val="#ppt_x"/>
                                          </p:val>
                                        </p:tav>
                                      </p:tavLst>
                                    </p:anim>
                                    <p:anim calcmode="lin" valueType="num">
                                      <p:cBhvr>
                                        <p:cTn id="29" dur="898" decel="100000" fill="hold"/>
                                        <p:tgtEl>
                                          <p:spTgt spid="1027">
                                            <p:txEl>
                                              <p:pRg st="2" end="2"/>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898"/>
                                          </p:stCondLst>
                                        </p:cTn>
                                        <p:tgtEl>
                                          <p:spTgt spid="1027">
                                            <p:txEl>
                                              <p:pRg st="2" end="2"/>
                                            </p:txEl>
                                          </p:spTgt>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027">
                                            <p:txEl>
                                              <p:pRg st="3" end="3"/>
                                            </p:txEl>
                                          </p:spTgt>
                                        </p:tgtEl>
                                        <p:attrNameLst>
                                          <p:attrName>style.visibility</p:attrName>
                                        </p:attrNameLst>
                                      </p:cBhvr>
                                      <p:to>
                                        <p:strVal val="visible"/>
                                      </p:to>
                                    </p:set>
                                    <p:animEffect transition="in" filter="fade">
                                      <p:cBhvr>
                                        <p:cTn id="33" dur="1000"/>
                                        <p:tgtEl>
                                          <p:spTgt spid="1027">
                                            <p:txEl>
                                              <p:pRg st="3" end="3"/>
                                            </p:txEl>
                                          </p:spTgt>
                                        </p:tgtEl>
                                      </p:cBhvr>
                                    </p:animEffect>
                                    <p:anim calcmode="lin" valueType="num">
                                      <p:cBhvr>
                                        <p:cTn id="34" dur="1000" fill="hold"/>
                                        <p:tgtEl>
                                          <p:spTgt spid="1027">
                                            <p:txEl>
                                              <p:pRg st="3" end="3"/>
                                            </p:txEl>
                                          </p:spTgt>
                                        </p:tgtEl>
                                        <p:attrNameLst>
                                          <p:attrName>ppt_x</p:attrName>
                                        </p:attrNameLst>
                                      </p:cBhvr>
                                      <p:tavLst>
                                        <p:tav tm="0">
                                          <p:val>
                                            <p:strVal val="#ppt_x"/>
                                          </p:val>
                                        </p:tav>
                                        <p:tav tm="100000">
                                          <p:val>
                                            <p:strVal val="#ppt_x"/>
                                          </p:val>
                                        </p:tav>
                                      </p:tavLst>
                                    </p:anim>
                                    <p:anim calcmode="lin" valueType="num">
                                      <p:cBhvr>
                                        <p:cTn id="35" dur="898" decel="100000" fill="hold"/>
                                        <p:tgtEl>
                                          <p:spTgt spid="1027">
                                            <p:txEl>
                                              <p:pRg st="3" end="3"/>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898"/>
                                          </p:stCondLst>
                                        </p:cTn>
                                        <p:tgtEl>
                                          <p:spTgt spid="1027">
                                            <p:txEl>
                                              <p:pRg st="3" end="3"/>
                                            </p:txEl>
                                          </p:spTgt>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027">
                                            <p:txEl>
                                              <p:pRg st="4" end="4"/>
                                            </p:txEl>
                                          </p:spTgt>
                                        </p:tgtEl>
                                        <p:attrNameLst>
                                          <p:attrName>style.visibility</p:attrName>
                                        </p:attrNameLst>
                                      </p:cBhvr>
                                      <p:to>
                                        <p:strVal val="visible"/>
                                      </p:to>
                                    </p:set>
                                    <p:animEffect transition="in" filter="fade">
                                      <p:cBhvr>
                                        <p:cTn id="39" dur="1000"/>
                                        <p:tgtEl>
                                          <p:spTgt spid="1027">
                                            <p:txEl>
                                              <p:pRg st="4" end="4"/>
                                            </p:txEl>
                                          </p:spTgt>
                                        </p:tgtEl>
                                      </p:cBhvr>
                                    </p:animEffect>
                                    <p:anim calcmode="lin" valueType="num">
                                      <p:cBhvr>
                                        <p:cTn id="40" dur="1000" fill="hold"/>
                                        <p:tgtEl>
                                          <p:spTgt spid="1027">
                                            <p:txEl>
                                              <p:pRg st="4" end="4"/>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1027">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1027">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P spid="1027" grpId="0" build="p">
        <p:tmplLst>
          <p:tmpl lvl="1">
            <p:tnLst>
              <p:par>
                <p:cTn presetID="37"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fade">
                      <p:cBhvr>
                        <p:cTn dur="1000"/>
                        <p:tgtEl>
                          <p:spTgt spid="1027"/>
                        </p:tgtEl>
                      </p:cBhvr>
                    </p:animEffect>
                    <p:anim calcmode="lin" valueType="num">
                      <p:cBhvr>
                        <p:cTn dur="1000" fill="hold"/>
                        <p:tgtEl>
                          <p:spTgt spid="1027"/>
                        </p:tgtEl>
                        <p:attrNameLst>
                          <p:attrName>ppt_x</p:attrName>
                        </p:attrNameLst>
                      </p:cBhvr>
                      <p:tavLst>
                        <p:tav tm="0">
                          <p:val>
                            <p:strVal val="#ppt_x"/>
                          </p:val>
                        </p:tav>
                        <p:tav tm="100000">
                          <p:val>
                            <p:strVal val="#ppt_x"/>
                          </p:val>
                        </p:tav>
                      </p:tavLst>
                    </p:anim>
                    <p:anim calcmode="lin" valueType="num">
                      <p:cBhvr>
                        <p:cTn dur="898" decel="100000" fill="hold"/>
                        <p:tgtEl>
                          <p:spTgt spid="1027"/>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1027"/>
                        </p:tgtEl>
                        <p:attrNameLst>
                          <p:attrName>ppt_y</p:attrName>
                        </p:attrNameLst>
                      </p:cBhvr>
                      <p:tavLst>
                        <p:tav tm="0">
                          <p:val>
                            <p:strVal val="#ppt_y-.03"/>
                          </p:val>
                        </p:tav>
                        <p:tav tm="100000">
                          <p:val>
                            <p:strVal val="#ppt_y"/>
                          </p:val>
                        </p:tav>
                      </p:tavLst>
                    </p:anim>
                  </p:childTnLst>
                </p:cTn>
              </p:par>
            </p:tnLst>
          </p:tmpl>
          <p:tmpl lvl="2">
            <p:tnLst>
              <p:par>
                <p:cTn presetID="37"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fade">
                      <p:cBhvr>
                        <p:cTn dur="1000"/>
                        <p:tgtEl>
                          <p:spTgt spid="1027"/>
                        </p:tgtEl>
                      </p:cBhvr>
                    </p:animEffect>
                    <p:anim calcmode="lin" valueType="num">
                      <p:cBhvr>
                        <p:cTn dur="1000" fill="hold"/>
                        <p:tgtEl>
                          <p:spTgt spid="1027"/>
                        </p:tgtEl>
                        <p:attrNameLst>
                          <p:attrName>ppt_x</p:attrName>
                        </p:attrNameLst>
                      </p:cBhvr>
                      <p:tavLst>
                        <p:tav tm="0">
                          <p:val>
                            <p:strVal val="#ppt_x"/>
                          </p:val>
                        </p:tav>
                        <p:tav tm="100000">
                          <p:val>
                            <p:strVal val="#ppt_x"/>
                          </p:val>
                        </p:tav>
                      </p:tavLst>
                    </p:anim>
                    <p:anim calcmode="lin" valueType="num">
                      <p:cBhvr>
                        <p:cTn dur="898" decel="100000" fill="hold"/>
                        <p:tgtEl>
                          <p:spTgt spid="1027"/>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1027"/>
                        </p:tgtEl>
                        <p:attrNameLst>
                          <p:attrName>ppt_y</p:attrName>
                        </p:attrNameLst>
                      </p:cBhvr>
                      <p:tavLst>
                        <p:tav tm="0">
                          <p:val>
                            <p:strVal val="#ppt_y-.03"/>
                          </p:val>
                        </p:tav>
                        <p:tav tm="100000">
                          <p:val>
                            <p:strVal val="#ppt_y"/>
                          </p:val>
                        </p:tav>
                      </p:tavLst>
                    </p:anim>
                  </p:childTnLst>
                </p:cTn>
              </p:par>
            </p:tnLst>
          </p:tmpl>
          <p:tmpl lvl="3">
            <p:tnLst>
              <p:par>
                <p:cTn presetID="37"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fade">
                      <p:cBhvr>
                        <p:cTn dur="1000"/>
                        <p:tgtEl>
                          <p:spTgt spid="1027"/>
                        </p:tgtEl>
                      </p:cBhvr>
                    </p:animEffect>
                    <p:anim calcmode="lin" valueType="num">
                      <p:cBhvr>
                        <p:cTn dur="1000" fill="hold"/>
                        <p:tgtEl>
                          <p:spTgt spid="1027"/>
                        </p:tgtEl>
                        <p:attrNameLst>
                          <p:attrName>ppt_x</p:attrName>
                        </p:attrNameLst>
                      </p:cBhvr>
                      <p:tavLst>
                        <p:tav tm="0">
                          <p:val>
                            <p:strVal val="#ppt_x"/>
                          </p:val>
                        </p:tav>
                        <p:tav tm="100000">
                          <p:val>
                            <p:strVal val="#ppt_x"/>
                          </p:val>
                        </p:tav>
                      </p:tavLst>
                    </p:anim>
                    <p:anim calcmode="lin" valueType="num">
                      <p:cBhvr>
                        <p:cTn dur="898" decel="100000" fill="hold"/>
                        <p:tgtEl>
                          <p:spTgt spid="1027"/>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1027"/>
                        </p:tgtEl>
                        <p:attrNameLst>
                          <p:attrName>ppt_y</p:attrName>
                        </p:attrNameLst>
                      </p:cBhvr>
                      <p:tavLst>
                        <p:tav tm="0">
                          <p:val>
                            <p:strVal val="#ppt_y-.03"/>
                          </p:val>
                        </p:tav>
                        <p:tav tm="100000">
                          <p:val>
                            <p:strVal val="#ppt_y"/>
                          </p:val>
                        </p:tav>
                      </p:tavLst>
                    </p:anim>
                  </p:childTnLst>
                </p:cTn>
              </p:par>
            </p:tnLst>
          </p:tmpl>
          <p:tmpl lvl="4">
            <p:tnLst>
              <p:par>
                <p:cTn presetID="37"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fade">
                      <p:cBhvr>
                        <p:cTn dur="1000"/>
                        <p:tgtEl>
                          <p:spTgt spid="1027"/>
                        </p:tgtEl>
                      </p:cBhvr>
                    </p:animEffect>
                    <p:anim calcmode="lin" valueType="num">
                      <p:cBhvr>
                        <p:cTn dur="1000" fill="hold"/>
                        <p:tgtEl>
                          <p:spTgt spid="1027"/>
                        </p:tgtEl>
                        <p:attrNameLst>
                          <p:attrName>ppt_x</p:attrName>
                        </p:attrNameLst>
                      </p:cBhvr>
                      <p:tavLst>
                        <p:tav tm="0">
                          <p:val>
                            <p:strVal val="#ppt_x"/>
                          </p:val>
                        </p:tav>
                        <p:tav tm="100000">
                          <p:val>
                            <p:strVal val="#ppt_x"/>
                          </p:val>
                        </p:tav>
                      </p:tavLst>
                    </p:anim>
                    <p:anim calcmode="lin" valueType="num">
                      <p:cBhvr>
                        <p:cTn dur="898" decel="100000" fill="hold"/>
                        <p:tgtEl>
                          <p:spTgt spid="1027"/>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1027"/>
                        </p:tgtEl>
                        <p:attrNameLst>
                          <p:attrName>ppt_y</p:attrName>
                        </p:attrNameLst>
                      </p:cBhvr>
                      <p:tavLst>
                        <p:tav tm="0">
                          <p:val>
                            <p:strVal val="#ppt_y-.03"/>
                          </p:val>
                        </p:tav>
                        <p:tav tm="100000">
                          <p:val>
                            <p:strVal val="#ppt_y"/>
                          </p:val>
                        </p:tav>
                      </p:tavLst>
                    </p:anim>
                  </p:childTnLst>
                </p:cTn>
              </p:par>
            </p:tnLst>
          </p:tmpl>
          <p:tmpl lvl="5">
            <p:tnLst>
              <p:par>
                <p:cTn presetID="37"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fade">
                      <p:cBhvr>
                        <p:cTn dur="1000"/>
                        <p:tgtEl>
                          <p:spTgt spid="1027"/>
                        </p:tgtEl>
                      </p:cBhvr>
                    </p:animEffect>
                    <p:anim calcmode="lin" valueType="num">
                      <p:cBhvr>
                        <p:cTn dur="1000" fill="hold"/>
                        <p:tgtEl>
                          <p:spTgt spid="1027"/>
                        </p:tgtEl>
                        <p:attrNameLst>
                          <p:attrName>ppt_x</p:attrName>
                        </p:attrNameLst>
                      </p:cBhvr>
                      <p:tavLst>
                        <p:tav tm="0">
                          <p:val>
                            <p:strVal val="#ppt_x"/>
                          </p:val>
                        </p:tav>
                        <p:tav tm="100000">
                          <p:val>
                            <p:strVal val="#ppt_x"/>
                          </p:val>
                        </p:tav>
                      </p:tavLst>
                    </p:anim>
                    <p:anim calcmode="lin" valueType="num">
                      <p:cBhvr>
                        <p:cTn dur="898" decel="100000" fill="hold"/>
                        <p:tgtEl>
                          <p:spTgt spid="1027"/>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1027"/>
                        </p:tgtEl>
                        <p:attrNameLst>
                          <p:attrName>ppt_y</p:attrName>
                        </p:attrNameLst>
                      </p:cBhvr>
                      <p:tavLst>
                        <p:tav tm="0">
                          <p:val>
                            <p:strVal val="#ppt_y-.03"/>
                          </p:val>
                        </p:tav>
                        <p:tav tm="100000">
                          <p:val>
                            <p:strVal val="#ppt_y"/>
                          </p:val>
                        </p:tav>
                      </p:tavLst>
                    </p:anim>
                  </p:childTnLst>
                </p:cTn>
              </p:par>
            </p:tnLst>
          </p:tmpl>
        </p:tmplLst>
      </p:bldP>
    </p:bldLst>
  </p:timing>
  <p:hf sldNum="0" hdr="0" dt="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ctrTitle"/>
          </p:nvPr>
        </p:nvSpPr>
        <p:spPr/>
        <p:txBody>
          <a:bodyPr/>
          <a:lstStyle/>
          <a:p>
            <a:pPr eaLnBrk="1" hangingPunct="1"/>
            <a:r>
              <a:rPr lang="da-DK" sz="5400" dirty="0" smtClean="0"/>
              <a:t>Kvalitet i </a:t>
            </a:r>
            <a:br>
              <a:rPr lang="da-DK" sz="5400" dirty="0" smtClean="0"/>
            </a:br>
            <a:r>
              <a:rPr lang="da-DK" sz="5400" dirty="0" smtClean="0"/>
              <a:t>§ 50 - undersøgelser</a:t>
            </a:r>
          </a:p>
        </p:txBody>
      </p:sp>
      <p:sp>
        <p:nvSpPr>
          <p:cNvPr id="13314" name="Rectangle 3"/>
          <p:cNvSpPr>
            <a:spLocks noGrp="1" noChangeArrowheads="1"/>
          </p:cNvSpPr>
          <p:nvPr>
            <p:ph type="subTitle" idx="1"/>
          </p:nvPr>
        </p:nvSpPr>
        <p:spPr/>
        <p:txBody>
          <a:bodyPr/>
          <a:lstStyle/>
          <a:p>
            <a:pPr eaLnBrk="1" hangingPunct="1"/>
            <a:r>
              <a:rPr lang="da-DK" sz="3200" dirty="0" smtClean="0"/>
              <a:t>RIFT</a:t>
            </a:r>
          </a:p>
          <a:p>
            <a:pPr eaLnBrk="1" hangingPunct="1"/>
            <a:r>
              <a:rPr lang="da-DK" sz="3200" dirty="0" smtClean="0"/>
              <a:t>Valby</a:t>
            </a:r>
          </a:p>
          <a:p>
            <a:pPr eaLnBrk="1" hangingPunct="1"/>
            <a:r>
              <a:rPr lang="da-DK" sz="3200" dirty="0" smtClean="0"/>
              <a:t>28. november 20178</a:t>
            </a:r>
          </a:p>
        </p:txBody>
      </p:sp>
      <p:pic>
        <p:nvPicPr>
          <p:cNvPr id="4" name="Shape 175"/>
          <p:cNvPicPr preferRelativeResize="0"/>
          <p:nvPr/>
        </p:nvPicPr>
        <p:blipFill rotWithShape="1">
          <a:blip r:embed="rId2" cstate="print">
            <a:alphaModFix/>
          </a:blip>
          <a:srcRect/>
          <a:stretch/>
        </p:blipFill>
        <p:spPr>
          <a:xfrm>
            <a:off x="250825" y="6453014"/>
            <a:ext cx="1873249" cy="360362"/>
          </a:xfrm>
          <a:prstGeom prst="rect">
            <a:avLst/>
          </a:prstGeom>
          <a:noFill/>
          <a:ln>
            <a:noFill/>
          </a:ln>
        </p:spPr>
      </p:pic>
    </p:spTree>
  </p:cSld>
  <p:clrMapOvr>
    <a:masterClrMapping/>
  </p:clrMapOvr>
  <p:transition spd="med">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6000" b="1" dirty="0" smtClean="0"/>
              <a:t>Eksempel fra praksis</a:t>
            </a:r>
            <a:br>
              <a:rPr lang="da-DK" sz="6000" b="1" dirty="0" smtClean="0"/>
            </a:br>
            <a:endParaRPr lang="da-DK" sz="6000" dirty="0"/>
          </a:p>
        </p:txBody>
      </p:sp>
      <p:sp>
        <p:nvSpPr>
          <p:cNvPr id="3" name="Pladsholder til indhold 2"/>
          <p:cNvSpPr>
            <a:spLocks noGrp="1"/>
          </p:cNvSpPr>
          <p:nvPr>
            <p:ph idx="1"/>
          </p:nvPr>
        </p:nvSpPr>
        <p:spPr/>
        <p:txBody>
          <a:bodyPr/>
          <a:lstStyle/>
          <a:p>
            <a:r>
              <a:rPr lang="da-DK" sz="2800" dirty="0" smtClean="0"/>
              <a:t>Mor ammer fint og der er fine udtalelser fra sundhedsplejerske bl.a. om øjenkontakt</a:t>
            </a:r>
          </a:p>
          <a:p>
            <a:r>
              <a:rPr lang="da-DK" sz="2800" dirty="0" smtClean="0"/>
              <a:t>Far har svært ved at bevare roen i de 6 timer, der er støtte, der hele tiden giver gode råd</a:t>
            </a:r>
          </a:p>
          <a:p>
            <a:r>
              <a:rPr lang="da-DK" sz="2800" dirty="0" smtClean="0"/>
              <a:t>I stedet for at fare op, aftaler han med mor, at han lige går og køler af og kommer tilbage</a:t>
            </a:r>
          </a:p>
          <a:p>
            <a:r>
              <a:rPr lang="da-DK" sz="2800" dirty="0" smtClean="0"/>
              <a:t>Barnet anbringes akut på dag 9, fordi far overlader barnet til mor og mor ikke har god øjenkontakt</a:t>
            </a:r>
          </a:p>
        </p:txBody>
      </p:sp>
      <p:sp>
        <p:nvSpPr>
          <p:cNvPr id="4" name="Pladsholder til sidefod 3"/>
          <p:cNvSpPr>
            <a:spLocks noGrp="1"/>
          </p:cNvSpPr>
          <p:nvPr>
            <p:ph type="ftr" sz="quarter" idx="11"/>
          </p:nvPr>
        </p:nvSpPr>
        <p:spPr/>
        <p:txBody>
          <a:bodyPr/>
          <a:lstStyle/>
          <a:p>
            <a:pPr>
              <a:defRPr/>
            </a:pPr>
            <a:r>
              <a:rPr lang="da-DK" altLang="en-US" smtClean="0"/>
              <a:t>Cand. jur. Bente Adolphsen</a:t>
            </a:r>
            <a:endParaRPr lang="da-DK" altLang="en-US"/>
          </a:p>
        </p:txBody>
      </p:sp>
      <p:pic>
        <p:nvPicPr>
          <p:cNvPr id="5" name="Shape 175"/>
          <p:cNvPicPr preferRelativeResize="0"/>
          <p:nvPr/>
        </p:nvPicPr>
        <p:blipFill rotWithShape="1">
          <a:blip r:embed="rId2" cstate="print">
            <a:alphaModFix/>
          </a:blip>
          <a:srcRect/>
          <a:stretch/>
        </p:blipFill>
        <p:spPr>
          <a:xfrm>
            <a:off x="250825" y="6308725"/>
            <a:ext cx="1873249" cy="360362"/>
          </a:xfrm>
          <a:prstGeom prst="rect">
            <a:avLst/>
          </a:prstGeom>
          <a:noFill/>
          <a:ln>
            <a:noFill/>
          </a:ln>
        </p:spPr>
      </p:pic>
    </p:spTree>
  </p:cSld>
  <p:clrMapOvr>
    <a:masterClrMapping/>
  </p:clrMapOvr>
  <p:transition spd="med">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6000" b="1" dirty="0" smtClean="0"/>
              <a:t>Klageinstanserne</a:t>
            </a:r>
          </a:p>
        </p:txBody>
      </p:sp>
      <p:sp>
        <p:nvSpPr>
          <p:cNvPr id="3" name="Pladsholder til indhold 2"/>
          <p:cNvSpPr>
            <a:spLocks noGrp="1"/>
          </p:cNvSpPr>
          <p:nvPr>
            <p:ph idx="1"/>
          </p:nvPr>
        </p:nvSpPr>
        <p:spPr/>
        <p:txBody>
          <a:bodyPr/>
          <a:lstStyle/>
          <a:p>
            <a:r>
              <a:rPr lang="da-DK" sz="2800" dirty="0" smtClean="0"/>
              <a:t>Ankestyrelsen</a:t>
            </a:r>
          </a:p>
          <a:p>
            <a:pPr lvl="1"/>
            <a:r>
              <a:rPr lang="da-DK" sz="2400" dirty="0" smtClean="0"/>
              <a:t>Har alt for mange kasketter på. For store opgaver og for mange uerfarne sagsbehandlere, Hopper med på floskler som ”tag din bekymring alvorligt”, ”hellere en gang for meget …”. Pålægger kommunerne at iværksætte dyre undersøgelser på tvivlsomt grundlag. </a:t>
            </a:r>
          </a:p>
          <a:p>
            <a:r>
              <a:rPr lang="da-DK" sz="2800" dirty="0" smtClean="0"/>
              <a:t>Ombudsmanden</a:t>
            </a:r>
          </a:p>
          <a:p>
            <a:pPr lvl="1"/>
            <a:r>
              <a:rPr lang="da-DK" sz="2400" dirty="0" smtClean="0"/>
              <a:t>Har ikke den store rolle i børnesagerne og har desværre lagt sig op ad praksis og Ankestyrelse og afgjort, at kommunen må undersøge, når der er grund til bekymring</a:t>
            </a:r>
          </a:p>
          <a:p>
            <a:endParaRPr lang="da-DK" sz="2800" dirty="0" smtClean="0"/>
          </a:p>
        </p:txBody>
      </p:sp>
      <p:sp>
        <p:nvSpPr>
          <p:cNvPr id="4" name="Pladsholder til sidefod 3"/>
          <p:cNvSpPr>
            <a:spLocks noGrp="1"/>
          </p:cNvSpPr>
          <p:nvPr>
            <p:ph type="ftr" sz="quarter" idx="11"/>
          </p:nvPr>
        </p:nvSpPr>
        <p:spPr/>
        <p:txBody>
          <a:bodyPr/>
          <a:lstStyle/>
          <a:p>
            <a:pPr>
              <a:defRPr/>
            </a:pPr>
            <a:r>
              <a:rPr lang="da-DK" altLang="en-US" smtClean="0"/>
              <a:t>Cand. jur. Bente Adolphsen</a:t>
            </a:r>
            <a:endParaRPr lang="da-DK" altLang="en-US"/>
          </a:p>
        </p:txBody>
      </p:sp>
      <p:pic>
        <p:nvPicPr>
          <p:cNvPr id="5" name="Shape 175"/>
          <p:cNvPicPr preferRelativeResize="0"/>
          <p:nvPr/>
        </p:nvPicPr>
        <p:blipFill rotWithShape="1">
          <a:blip r:embed="rId2" cstate="print">
            <a:alphaModFix/>
          </a:blip>
          <a:srcRect/>
          <a:stretch/>
        </p:blipFill>
        <p:spPr>
          <a:xfrm>
            <a:off x="250825" y="6308725"/>
            <a:ext cx="1873249" cy="360362"/>
          </a:xfrm>
          <a:prstGeom prst="rect">
            <a:avLst/>
          </a:prstGeom>
          <a:noFill/>
          <a:ln>
            <a:noFill/>
          </a:ln>
        </p:spPr>
      </p:pic>
    </p:spTree>
  </p:cSld>
  <p:clrMapOvr>
    <a:masterClrMapping/>
  </p:clrMapOvr>
  <p:transition spd="med">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6000" b="1" smtClean="0"/>
              <a:t>Uddannelsesområdet</a:t>
            </a:r>
            <a:endParaRPr lang="da-DK" sz="6000" b="1" dirty="0" smtClean="0"/>
          </a:p>
        </p:txBody>
      </p:sp>
      <p:sp>
        <p:nvSpPr>
          <p:cNvPr id="3" name="Pladsholder til indhold 2"/>
          <p:cNvSpPr>
            <a:spLocks noGrp="1"/>
          </p:cNvSpPr>
          <p:nvPr>
            <p:ph idx="1"/>
          </p:nvPr>
        </p:nvSpPr>
        <p:spPr/>
        <p:txBody>
          <a:bodyPr/>
          <a:lstStyle/>
          <a:p>
            <a:pPr lvl="1"/>
            <a:r>
              <a:rPr lang="da-DK" sz="2400" dirty="0" smtClean="0"/>
              <a:t>På grunduddannelsen er ”fag” afskaffet – der aflægges heller ikke prøve i jura og psykologi. Sagsbehandling læres ikke som disciplin – der arbejdes ikke i dybden med systematik, journalskrivning osv. </a:t>
            </a:r>
          </a:p>
          <a:p>
            <a:pPr lvl="1"/>
            <a:r>
              <a:rPr lang="da-DK" sz="2400" dirty="0" smtClean="0"/>
              <a:t>De autoriserede efteruddannelser retter sig ikke mod sagsbehandling</a:t>
            </a:r>
          </a:p>
          <a:p>
            <a:pPr lvl="1"/>
            <a:r>
              <a:rPr lang="da-DK" sz="2400" dirty="0" smtClean="0"/>
              <a:t> Helt nyuddannede ansættes direkte fra skolen på børneområdet</a:t>
            </a:r>
          </a:p>
          <a:p>
            <a:pPr lvl="1"/>
            <a:r>
              <a:rPr lang="da-DK" sz="2400" dirty="0" smtClean="0"/>
              <a:t>Er det på tide at forlange autorisation som betingelse for at arbejde som myndighedssagsbehandler?</a:t>
            </a:r>
          </a:p>
          <a:p>
            <a:endParaRPr lang="da-DK" sz="2800" dirty="0" smtClean="0"/>
          </a:p>
        </p:txBody>
      </p:sp>
      <p:sp>
        <p:nvSpPr>
          <p:cNvPr id="4" name="Pladsholder til sidefod 3"/>
          <p:cNvSpPr>
            <a:spLocks noGrp="1"/>
          </p:cNvSpPr>
          <p:nvPr>
            <p:ph type="ftr" sz="quarter" idx="11"/>
          </p:nvPr>
        </p:nvSpPr>
        <p:spPr/>
        <p:txBody>
          <a:bodyPr/>
          <a:lstStyle/>
          <a:p>
            <a:pPr>
              <a:defRPr/>
            </a:pPr>
            <a:r>
              <a:rPr lang="da-DK" altLang="en-US" smtClean="0"/>
              <a:t>Cand. jur. Bente Adolphsen</a:t>
            </a:r>
            <a:endParaRPr lang="da-DK" altLang="en-US"/>
          </a:p>
        </p:txBody>
      </p:sp>
      <p:pic>
        <p:nvPicPr>
          <p:cNvPr id="5" name="Shape 175"/>
          <p:cNvPicPr preferRelativeResize="0"/>
          <p:nvPr/>
        </p:nvPicPr>
        <p:blipFill rotWithShape="1">
          <a:blip r:embed="rId2" cstate="print">
            <a:alphaModFix/>
          </a:blip>
          <a:srcRect/>
          <a:stretch/>
        </p:blipFill>
        <p:spPr>
          <a:xfrm>
            <a:off x="250825" y="6308725"/>
            <a:ext cx="1873249" cy="360362"/>
          </a:xfrm>
          <a:prstGeom prst="rect">
            <a:avLst/>
          </a:prstGeom>
          <a:noFill/>
          <a:ln>
            <a:noFill/>
          </a:ln>
        </p:spPr>
      </p:pic>
    </p:spTree>
  </p:cSld>
  <p:clrMapOvr>
    <a:masterClrMapping/>
  </p:clrMapOvr>
  <p:transition spd="med">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6000" b="1" smtClean="0"/>
              <a:t>Ministre/Folketing</a:t>
            </a:r>
            <a:endParaRPr lang="da-DK" sz="6000" dirty="0"/>
          </a:p>
        </p:txBody>
      </p:sp>
      <p:sp>
        <p:nvSpPr>
          <p:cNvPr id="3" name="Pladsholder til indhold 2"/>
          <p:cNvSpPr>
            <a:spLocks noGrp="1"/>
          </p:cNvSpPr>
          <p:nvPr>
            <p:ph idx="1"/>
          </p:nvPr>
        </p:nvSpPr>
        <p:spPr/>
        <p:txBody>
          <a:bodyPr/>
          <a:lstStyle/>
          <a:p>
            <a:r>
              <a:rPr lang="da-DK" sz="2800" dirty="0" smtClean="0"/>
              <a:t>Har gentagne gange ændret og udvidet servicelovens procesregler uden at forstå, at det ikke hjælper så meget, når det er den helt grundlæggende sagsbehandling, der halter</a:t>
            </a:r>
          </a:p>
          <a:p>
            <a:r>
              <a:rPr lang="da-DK" sz="2800" dirty="0" smtClean="0"/>
              <a:t>Fastholder en meget generel grunduddannelse med stadig færre undervisningstimer i ”jura” og ”psykologi”</a:t>
            </a:r>
          </a:p>
          <a:p>
            <a:r>
              <a:rPr lang="da-DK" sz="2800" dirty="0" smtClean="0"/>
              <a:t>Laver brede efteruddannelser, der ikke har et målrettet forvaltningsretligt sigte</a:t>
            </a:r>
          </a:p>
          <a:p>
            <a:endParaRPr lang="da-DK" sz="2800" dirty="0" smtClean="0"/>
          </a:p>
          <a:p>
            <a:endParaRPr lang="da-DK" sz="2800" dirty="0" smtClean="0"/>
          </a:p>
        </p:txBody>
      </p:sp>
      <p:sp>
        <p:nvSpPr>
          <p:cNvPr id="4" name="Pladsholder til sidefod 3"/>
          <p:cNvSpPr>
            <a:spLocks noGrp="1"/>
          </p:cNvSpPr>
          <p:nvPr>
            <p:ph type="ftr" sz="quarter" idx="11"/>
          </p:nvPr>
        </p:nvSpPr>
        <p:spPr/>
        <p:txBody>
          <a:bodyPr/>
          <a:lstStyle/>
          <a:p>
            <a:pPr>
              <a:defRPr/>
            </a:pPr>
            <a:r>
              <a:rPr lang="da-DK" altLang="en-US" smtClean="0"/>
              <a:t>Cand. jur. Bente Adolphsen</a:t>
            </a:r>
            <a:endParaRPr lang="da-DK" altLang="en-US"/>
          </a:p>
        </p:txBody>
      </p:sp>
      <p:pic>
        <p:nvPicPr>
          <p:cNvPr id="5" name="Shape 175"/>
          <p:cNvPicPr preferRelativeResize="0"/>
          <p:nvPr/>
        </p:nvPicPr>
        <p:blipFill rotWithShape="1">
          <a:blip r:embed="rId2" cstate="print">
            <a:alphaModFix/>
          </a:blip>
          <a:srcRect/>
          <a:stretch/>
        </p:blipFill>
        <p:spPr>
          <a:xfrm>
            <a:off x="250825" y="6308725"/>
            <a:ext cx="1873249" cy="360362"/>
          </a:xfrm>
          <a:prstGeom prst="rect">
            <a:avLst/>
          </a:prstGeom>
          <a:noFill/>
          <a:ln>
            <a:noFill/>
          </a:ln>
        </p:spPr>
      </p:pic>
    </p:spTree>
  </p:cSld>
  <p:clrMapOvr>
    <a:masterClrMapping/>
  </p:clrMapOvr>
  <p:transition spd="med">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6000" b="1" dirty="0" smtClean="0"/>
              <a:t>DS</a:t>
            </a:r>
            <a:endParaRPr lang="da-DK" sz="6000" dirty="0"/>
          </a:p>
        </p:txBody>
      </p:sp>
      <p:sp>
        <p:nvSpPr>
          <p:cNvPr id="3" name="Pladsholder til indhold 2"/>
          <p:cNvSpPr>
            <a:spLocks noGrp="1"/>
          </p:cNvSpPr>
          <p:nvPr>
            <p:ph idx="1"/>
          </p:nvPr>
        </p:nvSpPr>
        <p:spPr/>
        <p:txBody>
          <a:bodyPr/>
          <a:lstStyle/>
          <a:p>
            <a:r>
              <a:rPr lang="da-DK" sz="2800" dirty="0" smtClean="0"/>
              <a:t>Fastholder  igen og igen</a:t>
            </a:r>
          </a:p>
          <a:p>
            <a:r>
              <a:rPr lang="da-DK" sz="2800" dirty="0" smtClean="0"/>
              <a:t>- at der ikke er noget i vejen med socialrådgivernes kompetencer i forhold til at bestride myndighedsopgaven  i de sociale børnesager</a:t>
            </a:r>
          </a:p>
          <a:p>
            <a:r>
              <a:rPr lang="da-DK" sz="2800" dirty="0" smtClean="0"/>
              <a:t>- at det mest er et ressourceproblem</a:t>
            </a:r>
          </a:p>
          <a:p>
            <a:r>
              <a:rPr lang="da-DK" sz="2800" dirty="0" smtClean="0"/>
              <a:t>- at socialrådgiverne godt kan løse opgaverne, hvis de bare ”kan få lov” af ledelsen</a:t>
            </a:r>
          </a:p>
          <a:p>
            <a:r>
              <a:rPr lang="da-DK" sz="2800" dirty="0" smtClean="0"/>
              <a:t>- at der ikke er behov for autorisation</a:t>
            </a:r>
          </a:p>
          <a:p>
            <a:endParaRPr lang="da-DK" sz="2800" dirty="0" smtClean="0"/>
          </a:p>
          <a:p>
            <a:endParaRPr lang="da-DK" sz="2800" dirty="0" smtClean="0"/>
          </a:p>
        </p:txBody>
      </p:sp>
      <p:sp>
        <p:nvSpPr>
          <p:cNvPr id="4" name="Pladsholder til sidefod 3"/>
          <p:cNvSpPr>
            <a:spLocks noGrp="1"/>
          </p:cNvSpPr>
          <p:nvPr>
            <p:ph type="ftr" sz="quarter" idx="11"/>
          </p:nvPr>
        </p:nvSpPr>
        <p:spPr/>
        <p:txBody>
          <a:bodyPr/>
          <a:lstStyle/>
          <a:p>
            <a:pPr>
              <a:defRPr/>
            </a:pPr>
            <a:r>
              <a:rPr lang="da-DK" altLang="en-US" smtClean="0"/>
              <a:t>Cand. jur. Bente Adolphsen</a:t>
            </a:r>
            <a:endParaRPr lang="da-DK" altLang="en-US"/>
          </a:p>
        </p:txBody>
      </p:sp>
      <p:pic>
        <p:nvPicPr>
          <p:cNvPr id="5" name="Shape 175"/>
          <p:cNvPicPr preferRelativeResize="0"/>
          <p:nvPr/>
        </p:nvPicPr>
        <p:blipFill rotWithShape="1">
          <a:blip r:embed="rId2" cstate="print">
            <a:alphaModFix/>
          </a:blip>
          <a:srcRect/>
          <a:stretch/>
        </p:blipFill>
        <p:spPr>
          <a:xfrm>
            <a:off x="250825" y="6308725"/>
            <a:ext cx="1873249" cy="360362"/>
          </a:xfrm>
          <a:prstGeom prst="rect">
            <a:avLst/>
          </a:prstGeom>
          <a:noFill/>
          <a:ln>
            <a:noFill/>
          </a:ln>
        </p:spPr>
      </p:pic>
    </p:spTree>
  </p:cSld>
  <p:clrMapOvr>
    <a:masterClrMapping/>
  </p:clrMapOvr>
  <p:transition spd="med">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6000" b="1" dirty="0" smtClean="0"/>
              <a:t>Oplægspunkter</a:t>
            </a:r>
            <a:endParaRPr lang="da-DK" sz="6000" b="1" dirty="0"/>
          </a:p>
        </p:txBody>
      </p:sp>
      <p:sp>
        <p:nvSpPr>
          <p:cNvPr id="3" name="Pladsholder til indhold 2"/>
          <p:cNvSpPr>
            <a:spLocks noGrp="1"/>
          </p:cNvSpPr>
          <p:nvPr>
            <p:ph idx="1"/>
          </p:nvPr>
        </p:nvSpPr>
        <p:spPr/>
        <p:txBody>
          <a:bodyPr/>
          <a:lstStyle/>
          <a:p>
            <a:r>
              <a:rPr lang="da-DK" sz="2800" b="1" dirty="0" smtClean="0"/>
              <a:t>Lovens kriterier og krav - § 50</a:t>
            </a:r>
          </a:p>
          <a:p>
            <a:r>
              <a:rPr lang="da-DK" sz="2800" b="1" dirty="0" smtClean="0"/>
              <a:t>Hvor går det galt?</a:t>
            </a:r>
          </a:p>
          <a:p>
            <a:r>
              <a:rPr lang="da-DK" sz="2800" b="1" dirty="0" smtClean="0"/>
              <a:t>Psykologundersøgelser</a:t>
            </a:r>
          </a:p>
          <a:p>
            <a:r>
              <a:rPr lang="da-DK" sz="2800" b="1" dirty="0" smtClean="0"/>
              <a:t>Eksempler fra praksis</a:t>
            </a:r>
          </a:p>
          <a:p>
            <a:r>
              <a:rPr lang="da-DK" sz="2800" b="1" dirty="0" smtClean="0"/>
              <a:t>Klageinstansernes rolle</a:t>
            </a:r>
          </a:p>
          <a:p>
            <a:r>
              <a:rPr lang="da-DK" sz="2800" b="1" dirty="0" smtClean="0"/>
              <a:t>Uddannelsesområdet</a:t>
            </a:r>
          </a:p>
          <a:p>
            <a:r>
              <a:rPr lang="da-DK" sz="2800" b="1" dirty="0" smtClean="0"/>
              <a:t>Skiftende ministres ansvar</a:t>
            </a:r>
          </a:p>
          <a:p>
            <a:r>
              <a:rPr lang="da-DK" sz="2800" b="1" dirty="0" smtClean="0"/>
              <a:t>Hvor er DS??????</a:t>
            </a:r>
          </a:p>
          <a:p>
            <a:endParaRPr lang="da-DK" sz="2800" dirty="0"/>
          </a:p>
        </p:txBody>
      </p:sp>
      <p:sp>
        <p:nvSpPr>
          <p:cNvPr id="4" name="Pladsholder til sidefod 3"/>
          <p:cNvSpPr>
            <a:spLocks noGrp="1"/>
          </p:cNvSpPr>
          <p:nvPr>
            <p:ph type="ftr" sz="quarter" idx="11"/>
          </p:nvPr>
        </p:nvSpPr>
        <p:spPr/>
        <p:txBody>
          <a:bodyPr/>
          <a:lstStyle/>
          <a:p>
            <a:pPr>
              <a:defRPr/>
            </a:pPr>
            <a:r>
              <a:rPr lang="da-DK" altLang="en-US" smtClean="0"/>
              <a:t>Cand. jur. Bente Adolphsen</a:t>
            </a:r>
            <a:endParaRPr lang="da-DK" altLang="en-US"/>
          </a:p>
        </p:txBody>
      </p:sp>
      <p:pic>
        <p:nvPicPr>
          <p:cNvPr id="5" name="Shape 175"/>
          <p:cNvPicPr preferRelativeResize="0"/>
          <p:nvPr/>
        </p:nvPicPr>
        <p:blipFill rotWithShape="1">
          <a:blip r:embed="rId2" cstate="print">
            <a:alphaModFix/>
          </a:blip>
          <a:srcRect/>
          <a:stretch/>
        </p:blipFill>
        <p:spPr>
          <a:xfrm>
            <a:off x="250825" y="6308725"/>
            <a:ext cx="1873249" cy="360362"/>
          </a:xfrm>
          <a:prstGeom prst="rect">
            <a:avLst/>
          </a:prstGeom>
          <a:noFill/>
          <a:ln>
            <a:noFill/>
          </a:ln>
        </p:spPr>
      </p:pic>
    </p:spTree>
  </p:cSld>
  <p:clrMapOvr>
    <a:masterClrMapping/>
  </p:clrMapOvr>
  <p:transition spd="med">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6000" dirty="0" smtClean="0"/>
              <a:t>L</a:t>
            </a:r>
            <a:r>
              <a:rPr lang="da-DK" sz="6000" b="1" dirty="0" smtClean="0"/>
              <a:t>oven – et pligtområde</a:t>
            </a:r>
            <a:br>
              <a:rPr lang="da-DK" sz="6000" b="1" dirty="0" smtClean="0"/>
            </a:br>
            <a:endParaRPr lang="da-DK" sz="6000" dirty="0"/>
          </a:p>
        </p:txBody>
      </p:sp>
      <p:sp>
        <p:nvSpPr>
          <p:cNvPr id="3" name="Pladsholder til indhold 2"/>
          <p:cNvSpPr>
            <a:spLocks noGrp="1"/>
          </p:cNvSpPr>
          <p:nvPr>
            <p:ph idx="1"/>
          </p:nvPr>
        </p:nvSpPr>
        <p:spPr/>
        <p:txBody>
          <a:bodyPr/>
          <a:lstStyle/>
          <a:p>
            <a:r>
              <a:rPr lang="da-DK" sz="2800" dirty="0" smtClean="0"/>
              <a:t>Med de store (pligt)beføjelser, serviceloven giver, er der behov for et </a:t>
            </a:r>
            <a:r>
              <a:rPr lang="da-DK" sz="2800" b="1" dirty="0" smtClean="0"/>
              <a:t>stærkt retligt værn </a:t>
            </a:r>
            <a:r>
              <a:rPr lang="da-DK" sz="2800" dirty="0" smtClean="0"/>
              <a:t>mod uberettigede indgreb i familien </a:t>
            </a:r>
          </a:p>
          <a:p>
            <a:r>
              <a:rPr lang="da-DK" sz="2800" dirty="0" smtClean="0"/>
              <a:t>Det stiller store krav til retssikkerhedsgarantier som værn mod vilkårlighed, magtfuldkommenhed og magtfordrejning</a:t>
            </a:r>
          </a:p>
          <a:p>
            <a:endParaRPr lang="da-DK" sz="2800" dirty="0" smtClean="0"/>
          </a:p>
          <a:p>
            <a:r>
              <a:rPr lang="da-DK" sz="2800" b="1" dirty="0" smtClean="0"/>
              <a:t>I forhold til denne type garantier har børn og forældre sammenfaldende interesser</a:t>
            </a:r>
          </a:p>
          <a:p>
            <a:endParaRPr lang="da-DK" sz="2800" b="1" dirty="0" smtClean="0"/>
          </a:p>
          <a:p>
            <a:endParaRPr lang="da-DK" sz="2800" b="1" dirty="0" smtClean="0"/>
          </a:p>
          <a:p>
            <a:endParaRPr lang="da-DK" sz="2800" dirty="0"/>
          </a:p>
        </p:txBody>
      </p:sp>
      <p:sp>
        <p:nvSpPr>
          <p:cNvPr id="4" name="Pladsholder til sidefod 3"/>
          <p:cNvSpPr>
            <a:spLocks noGrp="1"/>
          </p:cNvSpPr>
          <p:nvPr>
            <p:ph type="ftr" sz="quarter" idx="11"/>
          </p:nvPr>
        </p:nvSpPr>
        <p:spPr/>
        <p:txBody>
          <a:bodyPr/>
          <a:lstStyle/>
          <a:p>
            <a:pPr>
              <a:defRPr/>
            </a:pPr>
            <a:r>
              <a:rPr lang="da-DK" altLang="en-US" smtClean="0"/>
              <a:t>Cand. jur. Bente Adolphsen</a:t>
            </a:r>
            <a:endParaRPr lang="da-DK" altLang="en-US"/>
          </a:p>
        </p:txBody>
      </p:sp>
      <p:pic>
        <p:nvPicPr>
          <p:cNvPr id="5" name="Shape 175"/>
          <p:cNvPicPr preferRelativeResize="0"/>
          <p:nvPr/>
        </p:nvPicPr>
        <p:blipFill rotWithShape="1">
          <a:blip r:embed="rId2" cstate="print">
            <a:alphaModFix/>
          </a:blip>
          <a:srcRect/>
          <a:stretch/>
        </p:blipFill>
        <p:spPr>
          <a:xfrm>
            <a:off x="250825" y="6308725"/>
            <a:ext cx="1873249" cy="360362"/>
          </a:xfrm>
          <a:prstGeom prst="rect">
            <a:avLst/>
          </a:prstGeom>
          <a:noFill/>
          <a:ln>
            <a:noFill/>
          </a:ln>
        </p:spPr>
      </p:pic>
    </p:spTree>
  </p:cSld>
  <p:clrMapOvr>
    <a:masterClrMapping/>
  </p:clrMapOvr>
  <p:transition spd="med">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6000" dirty="0" smtClean="0"/>
              <a:t>L</a:t>
            </a:r>
            <a:r>
              <a:rPr lang="da-DK" sz="6000" b="1" dirty="0" smtClean="0"/>
              <a:t>oven - § 50</a:t>
            </a:r>
            <a:br>
              <a:rPr lang="da-DK" sz="6000" b="1" dirty="0" smtClean="0"/>
            </a:br>
            <a:endParaRPr lang="da-DK" sz="6000" dirty="0"/>
          </a:p>
        </p:txBody>
      </p:sp>
      <p:sp>
        <p:nvSpPr>
          <p:cNvPr id="3" name="Pladsholder til indhold 2"/>
          <p:cNvSpPr>
            <a:spLocks noGrp="1"/>
          </p:cNvSpPr>
          <p:nvPr>
            <p:ph idx="1"/>
          </p:nvPr>
        </p:nvSpPr>
        <p:spPr/>
        <p:txBody>
          <a:bodyPr/>
          <a:lstStyle/>
          <a:p>
            <a:r>
              <a:rPr lang="da-DK" dirty="0" smtClean="0"/>
              <a:t>Rejsning af en børnesag på et korrekt grundlag er den vigtigste forudsætning for, at barnet kan få hjælp mod skadelige opvækstvilkår </a:t>
            </a:r>
          </a:p>
          <a:p>
            <a:pPr lvl="1"/>
            <a:r>
              <a:rPr lang="da-DK" dirty="0" smtClean="0"/>
              <a:t>Hvis den </a:t>
            </a:r>
            <a:r>
              <a:rPr lang="da-DK" b="1" i="1" dirty="0" smtClean="0"/>
              <a:t>antagelse</a:t>
            </a:r>
            <a:r>
              <a:rPr lang="da-DK" dirty="0" smtClean="0"/>
              <a:t>, der begrunder, at barnet har behov for den støtte, der findes i kap. 11, ikke er relativt klart identificeret og formuleret, bliver undersøgelsen af barnets forhold tilfældig og usystematisk = risiko for, at de vanskeligheder, barn og familie har, ikke afdækkes (relevant)</a:t>
            </a:r>
          </a:p>
          <a:p>
            <a:endParaRPr lang="da-DK" sz="2800" b="1" dirty="0" smtClean="0"/>
          </a:p>
          <a:p>
            <a:endParaRPr lang="da-DK" sz="2800" b="1" dirty="0" smtClean="0"/>
          </a:p>
          <a:p>
            <a:endParaRPr lang="da-DK" sz="2800" dirty="0"/>
          </a:p>
        </p:txBody>
      </p:sp>
      <p:sp>
        <p:nvSpPr>
          <p:cNvPr id="4" name="Pladsholder til sidefod 3"/>
          <p:cNvSpPr>
            <a:spLocks noGrp="1"/>
          </p:cNvSpPr>
          <p:nvPr>
            <p:ph type="ftr" sz="quarter" idx="11"/>
          </p:nvPr>
        </p:nvSpPr>
        <p:spPr/>
        <p:txBody>
          <a:bodyPr/>
          <a:lstStyle/>
          <a:p>
            <a:pPr>
              <a:defRPr/>
            </a:pPr>
            <a:r>
              <a:rPr lang="da-DK" altLang="en-US" smtClean="0"/>
              <a:t>Cand. jur. Bente Adolphsen</a:t>
            </a:r>
            <a:endParaRPr lang="da-DK" altLang="en-US"/>
          </a:p>
        </p:txBody>
      </p:sp>
      <p:pic>
        <p:nvPicPr>
          <p:cNvPr id="5" name="Shape 175"/>
          <p:cNvPicPr preferRelativeResize="0"/>
          <p:nvPr/>
        </p:nvPicPr>
        <p:blipFill rotWithShape="1">
          <a:blip r:embed="rId2" cstate="print">
            <a:alphaModFix/>
          </a:blip>
          <a:srcRect/>
          <a:stretch/>
        </p:blipFill>
        <p:spPr>
          <a:xfrm>
            <a:off x="250825" y="6308725"/>
            <a:ext cx="1873249" cy="360362"/>
          </a:xfrm>
          <a:prstGeom prst="rect">
            <a:avLst/>
          </a:prstGeom>
          <a:noFill/>
          <a:ln>
            <a:noFill/>
          </a:ln>
        </p:spPr>
      </p:pic>
    </p:spTree>
  </p:cSld>
  <p:clrMapOvr>
    <a:masterClrMapping/>
  </p:clrMapOvr>
  <p:transition spd="med">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6000" dirty="0" smtClean="0"/>
              <a:t>L</a:t>
            </a:r>
            <a:r>
              <a:rPr lang="da-DK" sz="6000" b="1" dirty="0" smtClean="0"/>
              <a:t>oven - § 50</a:t>
            </a:r>
            <a:br>
              <a:rPr lang="da-DK" sz="6000" b="1" dirty="0" smtClean="0"/>
            </a:br>
            <a:endParaRPr lang="da-DK" sz="6000" dirty="0"/>
          </a:p>
        </p:txBody>
      </p:sp>
      <p:sp>
        <p:nvSpPr>
          <p:cNvPr id="3" name="Pladsholder til indhold 2"/>
          <p:cNvSpPr>
            <a:spLocks noGrp="1"/>
          </p:cNvSpPr>
          <p:nvPr>
            <p:ph idx="1"/>
          </p:nvPr>
        </p:nvSpPr>
        <p:spPr/>
        <p:txBody>
          <a:bodyPr/>
          <a:lstStyle/>
          <a:p>
            <a:r>
              <a:rPr lang="da-DK" dirty="0" smtClean="0"/>
              <a:t>At starte en undersøgelse er samtidig et meget stort indgreb i familiens rettigheder:</a:t>
            </a:r>
          </a:p>
          <a:p>
            <a:pPr lvl="1"/>
            <a:r>
              <a:rPr lang="da-DK" dirty="0" smtClean="0"/>
              <a:t>Både i forhold til at blive identificeret som hørende til den målgruppe, der har behov for særlig støtte og i forhold til de vide beføjelser, der er tillagt kommunen </a:t>
            </a:r>
            <a:r>
              <a:rPr lang="da-DK" i="1" dirty="0" smtClean="0"/>
              <a:t>under</a:t>
            </a:r>
            <a:r>
              <a:rPr lang="da-DK" dirty="0" smtClean="0"/>
              <a:t> en børnesag  </a:t>
            </a:r>
          </a:p>
          <a:p>
            <a:pPr lvl="1"/>
            <a:r>
              <a:rPr lang="da-DK" dirty="0" smtClean="0"/>
              <a:t>Det medfører risiko for uhjemlet og usaglig indblanding i familielivet </a:t>
            </a:r>
          </a:p>
          <a:p>
            <a:endParaRPr lang="da-DK" sz="2800" b="1" dirty="0" smtClean="0"/>
          </a:p>
          <a:p>
            <a:endParaRPr lang="da-DK" sz="2800" b="1" dirty="0" smtClean="0"/>
          </a:p>
          <a:p>
            <a:endParaRPr lang="da-DK" sz="2800" dirty="0"/>
          </a:p>
        </p:txBody>
      </p:sp>
      <p:sp>
        <p:nvSpPr>
          <p:cNvPr id="4" name="Pladsholder til sidefod 3"/>
          <p:cNvSpPr>
            <a:spLocks noGrp="1"/>
          </p:cNvSpPr>
          <p:nvPr>
            <p:ph type="ftr" sz="quarter" idx="11"/>
          </p:nvPr>
        </p:nvSpPr>
        <p:spPr/>
        <p:txBody>
          <a:bodyPr/>
          <a:lstStyle/>
          <a:p>
            <a:pPr>
              <a:defRPr/>
            </a:pPr>
            <a:r>
              <a:rPr lang="da-DK" altLang="en-US" smtClean="0"/>
              <a:t>Cand. jur. Bente Adolphsen</a:t>
            </a:r>
            <a:endParaRPr lang="da-DK" altLang="en-US"/>
          </a:p>
        </p:txBody>
      </p:sp>
      <p:pic>
        <p:nvPicPr>
          <p:cNvPr id="5" name="Shape 175"/>
          <p:cNvPicPr preferRelativeResize="0"/>
          <p:nvPr/>
        </p:nvPicPr>
        <p:blipFill rotWithShape="1">
          <a:blip r:embed="rId2" cstate="print">
            <a:alphaModFix/>
          </a:blip>
          <a:srcRect/>
          <a:stretch/>
        </p:blipFill>
        <p:spPr>
          <a:xfrm>
            <a:off x="250825" y="6308725"/>
            <a:ext cx="1873249" cy="360362"/>
          </a:xfrm>
          <a:prstGeom prst="rect">
            <a:avLst/>
          </a:prstGeom>
          <a:noFill/>
          <a:ln>
            <a:noFill/>
          </a:ln>
        </p:spPr>
      </p:pic>
    </p:spTree>
  </p:cSld>
  <p:clrMapOvr>
    <a:masterClrMapping/>
  </p:clrMapOvr>
  <p:transition spd="med">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6000" b="1" dirty="0" smtClean="0"/>
              <a:t>Hvor går det galt</a:t>
            </a:r>
            <a:br>
              <a:rPr lang="da-DK" sz="6000" b="1" dirty="0" smtClean="0"/>
            </a:br>
            <a:endParaRPr lang="da-DK" sz="6000" dirty="0"/>
          </a:p>
        </p:txBody>
      </p:sp>
      <p:sp>
        <p:nvSpPr>
          <p:cNvPr id="3" name="Pladsholder til indhold 2"/>
          <p:cNvSpPr>
            <a:spLocks noGrp="1"/>
          </p:cNvSpPr>
          <p:nvPr>
            <p:ph idx="1"/>
          </p:nvPr>
        </p:nvSpPr>
        <p:spPr/>
        <p:txBody>
          <a:bodyPr/>
          <a:lstStyle/>
          <a:p>
            <a:r>
              <a:rPr lang="da-DK" sz="2400" dirty="0" smtClean="0"/>
              <a:t>I praksis bruges begrebet ”bekymring” i stedet for antagelse</a:t>
            </a:r>
          </a:p>
          <a:p>
            <a:r>
              <a:rPr lang="da-DK" sz="2400" dirty="0" smtClean="0"/>
              <a:t>Upræcise og sagligt set tilfældige undersøgelser</a:t>
            </a:r>
          </a:p>
          <a:p>
            <a:r>
              <a:rPr lang="da-DK" sz="2400" dirty="0" smtClean="0"/>
              <a:t>Ingen ensartet forståelse kriterier og begreber – fx ”antagelse om …” og ”behov for </a:t>
            </a:r>
            <a:r>
              <a:rPr lang="da-DK" sz="2400" b="1" i="1" dirty="0" smtClean="0"/>
              <a:t>særlig</a:t>
            </a:r>
            <a:r>
              <a:rPr lang="da-DK" sz="2400" dirty="0" smtClean="0"/>
              <a:t> (social) støtte”</a:t>
            </a:r>
          </a:p>
          <a:p>
            <a:r>
              <a:rPr lang="da-DK" sz="2400" dirty="0" smtClean="0"/>
              <a:t>Ikke tilstrækkelig forståelse for, hvad en juridisk afgørelse er – mange skjulte afgørelser er fx maskeret som ”aftaler”</a:t>
            </a:r>
          </a:p>
          <a:p>
            <a:r>
              <a:rPr lang="da-DK" sz="2400" dirty="0" smtClean="0"/>
              <a:t>Store erkendte sagsbehandlingsproblemer</a:t>
            </a:r>
          </a:p>
          <a:p>
            <a:r>
              <a:rPr lang="da-DK" sz="2400" dirty="0" smtClean="0"/>
              <a:t>Ukendskab til de forvaltningsretlige regler og deres betydning for en korrekt sagsbehandling og indsats</a:t>
            </a:r>
          </a:p>
          <a:p>
            <a:endParaRPr lang="da-DK" sz="2800" dirty="0" smtClean="0"/>
          </a:p>
          <a:p>
            <a:endParaRPr lang="da-DK" sz="2800" dirty="0" smtClean="0"/>
          </a:p>
        </p:txBody>
      </p:sp>
      <p:sp>
        <p:nvSpPr>
          <p:cNvPr id="4" name="Pladsholder til sidefod 3"/>
          <p:cNvSpPr>
            <a:spLocks noGrp="1"/>
          </p:cNvSpPr>
          <p:nvPr>
            <p:ph type="ftr" sz="quarter" idx="11"/>
          </p:nvPr>
        </p:nvSpPr>
        <p:spPr/>
        <p:txBody>
          <a:bodyPr/>
          <a:lstStyle/>
          <a:p>
            <a:pPr>
              <a:defRPr/>
            </a:pPr>
            <a:r>
              <a:rPr lang="da-DK" altLang="en-US" smtClean="0"/>
              <a:t>Cand. jur. Bente Adolphsen</a:t>
            </a:r>
            <a:endParaRPr lang="da-DK" altLang="en-US"/>
          </a:p>
        </p:txBody>
      </p:sp>
      <p:pic>
        <p:nvPicPr>
          <p:cNvPr id="5" name="Shape 175"/>
          <p:cNvPicPr preferRelativeResize="0"/>
          <p:nvPr/>
        </p:nvPicPr>
        <p:blipFill rotWithShape="1">
          <a:blip r:embed="rId2" cstate="print">
            <a:alphaModFix/>
          </a:blip>
          <a:srcRect/>
          <a:stretch/>
        </p:blipFill>
        <p:spPr>
          <a:xfrm>
            <a:off x="250825" y="6308725"/>
            <a:ext cx="1873249" cy="360362"/>
          </a:xfrm>
          <a:prstGeom prst="rect">
            <a:avLst/>
          </a:prstGeom>
          <a:noFill/>
          <a:ln>
            <a:noFill/>
          </a:ln>
        </p:spPr>
      </p:pic>
    </p:spTree>
  </p:cSld>
  <p:clrMapOvr>
    <a:masterClrMapping/>
  </p:clrMapOvr>
  <p:transition spd="med">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6000" b="1" dirty="0" smtClean="0"/>
              <a:t>Psykologundersøgelser</a:t>
            </a:r>
            <a:br>
              <a:rPr lang="da-DK" sz="6000" b="1" dirty="0" smtClean="0"/>
            </a:br>
            <a:endParaRPr lang="da-DK" sz="6000" dirty="0"/>
          </a:p>
        </p:txBody>
      </p:sp>
      <p:sp>
        <p:nvSpPr>
          <p:cNvPr id="3" name="Pladsholder til indhold 2"/>
          <p:cNvSpPr>
            <a:spLocks noGrp="1"/>
          </p:cNvSpPr>
          <p:nvPr>
            <p:ph idx="1"/>
          </p:nvPr>
        </p:nvSpPr>
        <p:spPr/>
        <p:txBody>
          <a:bodyPr/>
          <a:lstStyle/>
          <a:p>
            <a:r>
              <a:rPr lang="da-DK" sz="2800" dirty="0" smtClean="0"/>
              <a:t>Under en § 50-undersøgelse kan der være behov for specialistundersøgelser af forskellig art – herunder psykologundersøgelser af barn eller forældre eller familien samlet.</a:t>
            </a:r>
          </a:p>
          <a:p>
            <a:r>
              <a:rPr lang="da-DK" sz="2800" dirty="0" smtClean="0"/>
              <a:t>Undersøgelser af forældrene benævnes ofte forældre(evne)kompetenceundersøgelser.</a:t>
            </a:r>
          </a:p>
          <a:p>
            <a:r>
              <a:rPr lang="da-DK" sz="2800" dirty="0" smtClean="0"/>
              <a:t>Den type undersøgelse er kun aktuel, når og hvis det forventes, at den vil kunne frembringe nye og væsentlige oplysninger</a:t>
            </a:r>
          </a:p>
        </p:txBody>
      </p:sp>
      <p:sp>
        <p:nvSpPr>
          <p:cNvPr id="4" name="Pladsholder til sidefod 3"/>
          <p:cNvSpPr>
            <a:spLocks noGrp="1"/>
          </p:cNvSpPr>
          <p:nvPr>
            <p:ph type="ftr" sz="quarter" idx="11"/>
          </p:nvPr>
        </p:nvSpPr>
        <p:spPr/>
        <p:txBody>
          <a:bodyPr/>
          <a:lstStyle/>
          <a:p>
            <a:pPr>
              <a:defRPr/>
            </a:pPr>
            <a:r>
              <a:rPr lang="da-DK" altLang="en-US" smtClean="0"/>
              <a:t>Cand. jur. Bente Adolphsen</a:t>
            </a:r>
            <a:endParaRPr lang="da-DK" altLang="en-US"/>
          </a:p>
        </p:txBody>
      </p:sp>
      <p:pic>
        <p:nvPicPr>
          <p:cNvPr id="5" name="Shape 175"/>
          <p:cNvPicPr preferRelativeResize="0"/>
          <p:nvPr/>
        </p:nvPicPr>
        <p:blipFill rotWithShape="1">
          <a:blip r:embed="rId2" cstate="print">
            <a:alphaModFix/>
          </a:blip>
          <a:srcRect/>
          <a:stretch/>
        </p:blipFill>
        <p:spPr>
          <a:xfrm>
            <a:off x="250825" y="6308725"/>
            <a:ext cx="1873249" cy="360362"/>
          </a:xfrm>
          <a:prstGeom prst="rect">
            <a:avLst/>
          </a:prstGeom>
          <a:noFill/>
          <a:ln>
            <a:noFill/>
          </a:ln>
        </p:spPr>
      </p:pic>
    </p:spTree>
  </p:cSld>
  <p:clrMapOvr>
    <a:masterClrMapping/>
  </p:clrMapOvr>
  <p:transition spd="med">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6000" b="1" dirty="0" smtClean="0"/>
              <a:t>Eksempler fra praksis</a:t>
            </a:r>
            <a:br>
              <a:rPr lang="da-DK" sz="6000" b="1" dirty="0" smtClean="0"/>
            </a:br>
            <a:endParaRPr lang="da-DK" sz="6000" dirty="0"/>
          </a:p>
        </p:txBody>
      </p:sp>
      <p:sp>
        <p:nvSpPr>
          <p:cNvPr id="3" name="Pladsholder til indhold 2"/>
          <p:cNvSpPr>
            <a:spLocks noGrp="1"/>
          </p:cNvSpPr>
          <p:nvPr>
            <p:ph idx="1"/>
          </p:nvPr>
        </p:nvSpPr>
        <p:spPr/>
        <p:txBody>
          <a:bodyPr/>
          <a:lstStyle/>
          <a:p>
            <a:r>
              <a:rPr lang="da-DK" sz="2800" dirty="0" smtClean="0"/>
              <a:t>Der indledes en § 50-undersøgelse, fordi:</a:t>
            </a:r>
          </a:p>
          <a:p>
            <a:r>
              <a:rPr lang="da-DK" sz="2800" dirty="0" smtClean="0"/>
              <a:t>”Jeg har fået en bekymring …”</a:t>
            </a:r>
          </a:p>
          <a:p>
            <a:r>
              <a:rPr lang="da-DK" sz="2800" dirty="0" smtClean="0"/>
              <a:t>”Jeg har tragtet sagen til at være et skoleproblem …” </a:t>
            </a:r>
          </a:p>
          <a:p>
            <a:r>
              <a:rPr lang="da-DK" sz="2800" dirty="0" smtClean="0"/>
              <a:t>”Barnet har været udsat for vold …” </a:t>
            </a:r>
          </a:p>
          <a:p>
            <a:endParaRPr lang="da-DK" sz="2800" dirty="0" smtClean="0"/>
          </a:p>
          <a:p>
            <a:r>
              <a:rPr lang="da-DK" sz="2800" dirty="0" smtClean="0"/>
              <a:t>Når konklusionen på § 50 er ligeså upræcis, bliver det meget vanskeligt at træffe afgørelse om den rette foranstaltning </a:t>
            </a:r>
          </a:p>
        </p:txBody>
      </p:sp>
      <p:sp>
        <p:nvSpPr>
          <p:cNvPr id="4" name="Pladsholder til sidefod 3"/>
          <p:cNvSpPr>
            <a:spLocks noGrp="1"/>
          </p:cNvSpPr>
          <p:nvPr>
            <p:ph type="ftr" sz="quarter" idx="11"/>
          </p:nvPr>
        </p:nvSpPr>
        <p:spPr/>
        <p:txBody>
          <a:bodyPr/>
          <a:lstStyle/>
          <a:p>
            <a:pPr>
              <a:defRPr/>
            </a:pPr>
            <a:r>
              <a:rPr lang="da-DK" altLang="en-US" smtClean="0"/>
              <a:t>Cand. jur. Bente Adolphsen</a:t>
            </a:r>
            <a:endParaRPr lang="da-DK" altLang="en-US"/>
          </a:p>
        </p:txBody>
      </p:sp>
      <p:pic>
        <p:nvPicPr>
          <p:cNvPr id="5" name="Shape 175"/>
          <p:cNvPicPr preferRelativeResize="0"/>
          <p:nvPr/>
        </p:nvPicPr>
        <p:blipFill rotWithShape="1">
          <a:blip r:embed="rId2" cstate="print">
            <a:alphaModFix/>
          </a:blip>
          <a:srcRect/>
          <a:stretch/>
        </p:blipFill>
        <p:spPr>
          <a:xfrm>
            <a:off x="250825" y="6308725"/>
            <a:ext cx="1873249" cy="360362"/>
          </a:xfrm>
          <a:prstGeom prst="rect">
            <a:avLst/>
          </a:prstGeom>
          <a:noFill/>
          <a:ln>
            <a:noFill/>
          </a:ln>
        </p:spPr>
      </p:pic>
    </p:spTree>
  </p:cSld>
  <p:clrMapOvr>
    <a:masterClrMapping/>
  </p:clrMapOvr>
  <p:transition spd="med">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6000" b="1" dirty="0" smtClean="0"/>
              <a:t>Eksempel fra praksis</a:t>
            </a:r>
            <a:br>
              <a:rPr lang="da-DK" sz="6000" b="1" dirty="0" smtClean="0"/>
            </a:br>
            <a:endParaRPr lang="da-DK" sz="6000" dirty="0"/>
          </a:p>
        </p:txBody>
      </p:sp>
      <p:sp>
        <p:nvSpPr>
          <p:cNvPr id="3" name="Pladsholder til indhold 2"/>
          <p:cNvSpPr>
            <a:spLocks noGrp="1"/>
          </p:cNvSpPr>
          <p:nvPr>
            <p:ph idx="1"/>
          </p:nvPr>
        </p:nvSpPr>
        <p:spPr/>
        <p:txBody>
          <a:bodyPr/>
          <a:lstStyle/>
          <a:p>
            <a:r>
              <a:rPr lang="da-DK" sz="2800" dirty="0" smtClean="0"/>
              <a:t>Mor er lidt dårligt begavet</a:t>
            </a:r>
          </a:p>
          <a:p>
            <a:r>
              <a:rPr lang="da-DK" sz="2800" dirty="0" smtClean="0"/>
              <a:t>Far har en udviklingsforstyrrelse (ADHD)</a:t>
            </a:r>
          </a:p>
          <a:p>
            <a:r>
              <a:rPr lang="da-DK" sz="2800" dirty="0" smtClean="0"/>
              <a:t>Gode ressourcer i familie (især på fars side)</a:t>
            </a:r>
          </a:p>
          <a:p>
            <a:r>
              <a:rPr lang="da-DK" sz="2800" dirty="0" smtClean="0"/>
              <a:t>§ 50 undersøgelse inden barnets fødsel peger på ressourcer hos forældrene – afgørelse om støtte i hjemmet ved to teams med 2 personer i hvert team 3 timer 2 gange om dagen.</a:t>
            </a:r>
          </a:p>
          <a:p>
            <a:r>
              <a:rPr lang="da-DK" sz="2800" dirty="0" smtClean="0"/>
              <a:t>Fine udtalelser fra de første 5 dage på sygehus </a:t>
            </a:r>
          </a:p>
          <a:p>
            <a:endParaRPr lang="da-DK" sz="2800" dirty="0" smtClean="0"/>
          </a:p>
        </p:txBody>
      </p:sp>
      <p:sp>
        <p:nvSpPr>
          <p:cNvPr id="4" name="Pladsholder til sidefod 3"/>
          <p:cNvSpPr>
            <a:spLocks noGrp="1"/>
          </p:cNvSpPr>
          <p:nvPr>
            <p:ph type="ftr" sz="quarter" idx="11"/>
          </p:nvPr>
        </p:nvSpPr>
        <p:spPr/>
        <p:txBody>
          <a:bodyPr/>
          <a:lstStyle/>
          <a:p>
            <a:pPr>
              <a:defRPr/>
            </a:pPr>
            <a:r>
              <a:rPr lang="da-DK" altLang="en-US" smtClean="0"/>
              <a:t>Cand. jur. Bente Adolphsen</a:t>
            </a:r>
            <a:endParaRPr lang="da-DK" altLang="en-US"/>
          </a:p>
        </p:txBody>
      </p:sp>
      <p:pic>
        <p:nvPicPr>
          <p:cNvPr id="5" name="Shape 175"/>
          <p:cNvPicPr preferRelativeResize="0"/>
          <p:nvPr/>
        </p:nvPicPr>
        <p:blipFill rotWithShape="1">
          <a:blip r:embed="rId2" cstate="print">
            <a:alphaModFix/>
          </a:blip>
          <a:srcRect/>
          <a:stretch/>
        </p:blipFill>
        <p:spPr>
          <a:xfrm>
            <a:off x="250825" y="6308725"/>
            <a:ext cx="1873249" cy="360362"/>
          </a:xfrm>
          <a:prstGeom prst="rect">
            <a:avLst/>
          </a:prstGeom>
          <a:noFill/>
          <a:ln>
            <a:noFill/>
          </a:ln>
        </p:spPr>
      </p:pic>
    </p:spTree>
  </p:cSld>
  <p:clrMapOvr>
    <a:masterClrMapping/>
  </p:clrMapOvr>
  <p:transition spd="med">
    <p:wipe dir="d"/>
  </p:transition>
  <p:timing>
    <p:tnLst>
      <p:par>
        <p:cTn id="1" dur="indefinite" restart="never" nodeType="tmRoot"/>
      </p:par>
    </p:tnLst>
  </p:timing>
</p:sld>
</file>

<file path=ppt/theme/theme1.xml><?xml version="1.0" encoding="utf-8"?>
<a:theme xmlns:a="http://schemas.openxmlformats.org/drawingml/2006/main" name="Kant">
  <a:themeElements>
    <a:clrScheme name="Kant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
      <a:majorFont>
        <a:latin typeface="Garamond"/>
        <a:ea typeface=""/>
        <a:cs typeface=""/>
      </a:majorFont>
      <a:minorFont>
        <a:latin typeface="Arial"/>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1962</TotalTime>
  <Words>911</Words>
  <Application>Microsoft Office PowerPoint</Application>
  <PresentationFormat>On-screen Show (4:3)</PresentationFormat>
  <Paragraphs>90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Kant</vt:lpstr>
      <vt:lpstr>Kvalitet i  § 50 - undersøgelser</vt:lpstr>
      <vt:lpstr>Oplægspunkter</vt:lpstr>
      <vt:lpstr>Loven – et pligtområde </vt:lpstr>
      <vt:lpstr>Loven - § 50 </vt:lpstr>
      <vt:lpstr>Loven - § 50 </vt:lpstr>
      <vt:lpstr>Hvor går det galt </vt:lpstr>
      <vt:lpstr>Psykologundersøgelser </vt:lpstr>
      <vt:lpstr>Eksempler fra praksis </vt:lpstr>
      <vt:lpstr>Eksempel fra praksis </vt:lpstr>
      <vt:lpstr>Eksempel fra praksis </vt:lpstr>
      <vt:lpstr>Klageinstanserne</vt:lpstr>
      <vt:lpstr>Uddannelsesområdet</vt:lpstr>
      <vt:lpstr>Ministre/Folketing</vt:lpstr>
      <vt:lpstr>DS</vt:lpstr>
    </vt:vector>
  </TitlesOfParts>
  <Company>dsh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Tavshedspligt</dc:title>
  <dc:creator>bente adolphsen</dc:creator>
  <cp:lastModifiedBy>Susie</cp:lastModifiedBy>
  <cp:revision>232</cp:revision>
  <dcterms:created xsi:type="dcterms:W3CDTF">2008-05-05T10:24:10Z</dcterms:created>
  <dcterms:modified xsi:type="dcterms:W3CDTF">2019-03-16T10:20:09Z</dcterms:modified>
</cp:coreProperties>
</file>