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57" r:id="rId3"/>
    <p:sldId id="261" r:id="rId4"/>
    <p:sldId id="265" r:id="rId5"/>
    <p:sldId id="266" r:id="rId6"/>
    <p:sldId id="263" r:id="rId7"/>
    <p:sldId id="267" r:id="rId8"/>
  </p:sldIdLst>
  <p:sldSz cx="9144000" cy="6858000" type="screen4x3"/>
  <p:notesSz cx="9144000" cy="6858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97"/>
    <p:restoredTop sz="73747"/>
  </p:normalViewPr>
  <p:slideViewPr>
    <p:cSldViewPr snapToGrid="0" snapToObjects="1">
      <p:cViewPr varScale="1">
        <p:scale>
          <a:sx n="97" d="100"/>
          <a:sy n="97" d="100"/>
        </p:scale>
        <p:origin x="-20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B87E8CC4-5972-AD4D-B539-EACCAC3BECC6}" type="datetimeFigureOut">
              <a:rPr lang="da-DK" smtClean="0"/>
              <a:pPr/>
              <a:t>16-03-2019</a:t>
            </a:fld>
            <a:endParaRPr lang="da-DK"/>
          </a:p>
        </p:txBody>
      </p:sp>
      <p:sp>
        <p:nvSpPr>
          <p:cNvPr id="4" name="Pladsholder til sidefod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8C33007-530F-334E-A4EB-5B8AFDC77467}" type="slidenum">
              <a:rPr lang="da-DK" smtClean="0"/>
              <a:pPr/>
              <a:t>‹#›</a:t>
            </a:fld>
            <a:endParaRPr lang="da-DK"/>
          </a:p>
        </p:txBody>
      </p:sp>
    </p:spTree>
    <p:extLst>
      <p:ext uri="{BB962C8B-B14F-4D97-AF65-F5344CB8AC3E}">
        <p14:creationId xmlns:p14="http://schemas.microsoft.com/office/powerpoint/2010/main" xmlns="" val="1378289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2224FE4D-A3FB-4240-A673-D682F178616F}" type="datetimeFigureOut">
              <a:rPr lang="da-DK" smtClean="0"/>
              <a:pPr/>
              <a:t>16-03-2019</a:t>
            </a:fld>
            <a:endParaRPr lang="da-DK"/>
          </a:p>
        </p:txBody>
      </p:sp>
      <p:sp>
        <p:nvSpPr>
          <p:cNvPr id="4" name="Pladsholder til diasbillede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8793ACB-BA6B-D24D-9D0B-4D07FCDE69F5}" type="slidenum">
              <a:rPr lang="da-DK" smtClean="0"/>
              <a:pPr/>
              <a:t>‹#›</a:t>
            </a:fld>
            <a:endParaRPr lang="da-DK"/>
          </a:p>
        </p:txBody>
      </p:sp>
    </p:spTree>
    <p:extLst>
      <p:ext uri="{BB962C8B-B14F-4D97-AF65-F5344CB8AC3E}">
        <p14:creationId xmlns:p14="http://schemas.microsoft.com/office/powerpoint/2010/main" xmlns="" val="10122208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Præsentation af Lida og jeg, faglig baggrund </a:t>
            </a:r>
          </a:p>
          <a:p>
            <a:endParaRPr lang="da-DK" baseline="0" dirty="0" smtClean="0"/>
          </a:p>
          <a:p>
            <a:r>
              <a:rPr lang="da-DK" baseline="0" dirty="0" smtClean="0"/>
              <a:t>Vi vil kort præsentere Jer for </a:t>
            </a:r>
            <a:r>
              <a:rPr lang="da-DK" baseline="0" dirty="0" err="1" smtClean="0"/>
              <a:t>Memox</a:t>
            </a:r>
            <a:r>
              <a:rPr lang="da-DK" baseline="0" dirty="0" smtClean="0"/>
              <a:t>´ arbejde med udgangspunkt i 2 cases, hvor vi møder dilemmaer </a:t>
            </a:r>
            <a:r>
              <a:rPr lang="da-DK" baseline="0" dirty="0" err="1" smtClean="0"/>
              <a:t>ift</a:t>
            </a:r>
            <a:r>
              <a:rPr lang="da-DK" baseline="0" dirty="0" smtClean="0"/>
              <a:t> børn og unge med etnisk </a:t>
            </a:r>
            <a:r>
              <a:rPr lang="da-DK" baseline="0" dirty="0" err="1" smtClean="0"/>
              <a:t>minioritetsbaggrund</a:t>
            </a:r>
            <a:r>
              <a:rPr lang="da-DK" baseline="0" dirty="0" smtClean="0"/>
              <a:t> og deres familier.</a:t>
            </a:r>
          </a:p>
        </p:txBody>
      </p:sp>
      <p:sp>
        <p:nvSpPr>
          <p:cNvPr id="4" name="Pladsholder til diasnummer 3"/>
          <p:cNvSpPr>
            <a:spLocks noGrp="1"/>
          </p:cNvSpPr>
          <p:nvPr>
            <p:ph type="sldNum" sz="quarter" idx="10"/>
          </p:nvPr>
        </p:nvSpPr>
        <p:spPr/>
        <p:txBody>
          <a:bodyPr/>
          <a:lstStyle/>
          <a:p>
            <a:fld id="{E8793ACB-BA6B-D24D-9D0B-4D07FCDE69F5}" type="slidenum">
              <a:rPr lang="da-DK" smtClean="0"/>
              <a:pPr/>
              <a:t>1</a:t>
            </a:fld>
            <a:endParaRPr lang="da-DK"/>
          </a:p>
        </p:txBody>
      </p:sp>
    </p:spTree>
    <p:extLst>
      <p:ext uri="{BB962C8B-B14F-4D97-AF65-F5344CB8AC3E}">
        <p14:creationId xmlns:p14="http://schemas.microsoft.com/office/powerpoint/2010/main" xmlns="" val="1214715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latin typeface="Verdana"/>
                <a:cs typeface="Verdana"/>
              </a:rPr>
              <a:t>Sociale indsatser:</a:t>
            </a:r>
          </a:p>
          <a:p>
            <a:endParaRPr lang="da-DK" baseline="0" dirty="0" smtClean="0">
              <a:latin typeface="Verdana"/>
              <a:cs typeface="Verdana"/>
            </a:endParaRPr>
          </a:p>
          <a:p>
            <a:r>
              <a:rPr lang="da-DK" dirty="0" smtClean="0">
                <a:latin typeface="Verdana"/>
                <a:cs typeface="Verdana"/>
              </a:rPr>
              <a:t>Familiebehandling</a:t>
            </a:r>
          </a:p>
          <a:p>
            <a:endParaRPr lang="da-DK" dirty="0" smtClean="0">
              <a:latin typeface="Verdana"/>
              <a:cs typeface="Verdana"/>
            </a:endParaRPr>
          </a:p>
          <a:p>
            <a:r>
              <a:rPr lang="da-DK" dirty="0" smtClean="0">
                <a:latin typeface="Verdana"/>
                <a:cs typeface="Verdana"/>
              </a:rPr>
              <a:t>Kontaktpersonsordning</a:t>
            </a:r>
          </a:p>
          <a:p>
            <a:endParaRPr lang="da-DK" dirty="0" smtClean="0">
              <a:latin typeface="Verdana"/>
              <a:cs typeface="Verdana"/>
            </a:endParaRPr>
          </a:p>
          <a:p>
            <a:r>
              <a:rPr lang="da-DK" dirty="0" smtClean="0">
                <a:latin typeface="Verdana"/>
                <a:cs typeface="Verdana"/>
              </a:rPr>
              <a:t>Støttepersonsordning (§54)</a:t>
            </a:r>
          </a:p>
          <a:p>
            <a:endParaRPr lang="da-DK" dirty="0" smtClean="0">
              <a:latin typeface="Verdana"/>
              <a:cs typeface="Verdana"/>
            </a:endParaRPr>
          </a:p>
          <a:p>
            <a:r>
              <a:rPr lang="da-DK" dirty="0" smtClean="0">
                <a:latin typeface="Verdana"/>
                <a:cs typeface="Verdana"/>
              </a:rPr>
              <a:t>Overvåget/støttet samvær</a:t>
            </a:r>
          </a:p>
          <a:p>
            <a:endParaRPr lang="da-DK" dirty="0" smtClean="0">
              <a:latin typeface="Verdana"/>
              <a:cs typeface="Verdana"/>
            </a:endParaRPr>
          </a:p>
          <a:p>
            <a:r>
              <a:rPr lang="da-DK" dirty="0" smtClean="0">
                <a:latin typeface="Verdana"/>
                <a:cs typeface="Verdana"/>
              </a:rPr>
              <a:t>Observationsopgaver</a:t>
            </a:r>
          </a:p>
          <a:p>
            <a:endParaRPr lang="da-DK" dirty="0" smtClean="0">
              <a:latin typeface="Verdana"/>
              <a:cs typeface="Verdana"/>
            </a:endParaRPr>
          </a:p>
          <a:p>
            <a:r>
              <a:rPr lang="da-DK" dirty="0" smtClean="0">
                <a:latin typeface="Verdana"/>
                <a:cs typeface="Verdana"/>
              </a:rPr>
              <a:t>Børnefaglig</a:t>
            </a:r>
            <a:r>
              <a:rPr lang="da-DK" baseline="0" dirty="0" smtClean="0">
                <a:latin typeface="Verdana"/>
                <a:cs typeface="Verdana"/>
              </a:rPr>
              <a:t> undersøgelse</a:t>
            </a:r>
            <a:endParaRPr lang="da-DK" dirty="0" smtClean="0">
              <a:latin typeface="Verdana"/>
              <a:cs typeface="Verdana"/>
            </a:endParaRPr>
          </a:p>
          <a:p>
            <a:endParaRPr lang="da-DK" dirty="0" smtClean="0">
              <a:latin typeface="Verdana"/>
              <a:cs typeface="Verdana"/>
            </a:endParaRPr>
          </a:p>
          <a:p>
            <a:endParaRPr lang="da-DK" dirty="0" smtClean="0">
              <a:latin typeface="Verdana"/>
              <a:cs typeface="Verdana"/>
            </a:endParaRPr>
          </a:p>
          <a:p>
            <a:pPr marL="0" marR="0" indent="0" algn="l" defTabSz="457200" rtl="0" eaLnBrk="1" fontAlgn="auto" latinLnBrk="0" hangingPunct="1">
              <a:lnSpc>
                <a:spcPct val="100000"/>
              </a:lnSpc>
              <a:spcBef>
                <a:spcPts val="0"/>
              </a:spcBef>
              <a:spcAft>
                <a:spcPts val="0"/>
              </a:spcAft>
              <a:buClrTx/>
              <a:buSzTx/>
              <a:buFontTx/>
              <a:buNone/>
              <a:tabLst/>
              <a:defRPr/>
            </a:pPr>
            <a:r>
              <a:rPr lang="da-DK" dirty="0" smtClean="0"/>
              <a:t>Vi</a:t>
            </a:r>
            <a:r>
              <a:rPr lang="da-DK" baseline="0" dirty="0" smtClean="0"/>
              <a:t> kan tilbyde familierne familiebehandling på modersmål og med forståelse for den kulturelle baggrund. Vi har eksisteret i snart 6 år og arbejder sammen med 20 forskellige kommuner. Vores familiebehandlere taler over 50 forskellige sprog. </a:t>
            </a:r>
          </a:p>
          <a:p>
            <a:endParaRPr lang="da-DK" dirty="0" smtClean="0">
              <a:latin typeface="Verdana"/>
              <a:cs typeface="Verdana"/>
            </a:endParaRPr>
          </a:p>
          <a:p>
            <a:endParaRPr lang="da-DK" dirty="0" smtClean="0">
              <a:latin typeface="Verdana"/>
              <a:cs typeface="Verdana"/>
            </a:endParaRPr>
          </a:p>
          <a:p>
            <a:endParaRPr lang="da-DK" dirty="0" smtClean="0">
              <a:latin typeface="Verdana"/>
              <a:cs typeface="Verdana"/>
            </a:endParaRPr>
          </a:p>
          <a:p>
            <a:endParaRPr lang="da-DK" dirty="0" smtClean="0">
              <a:latin typeface="Verdana"/>
              <a:cs typeface="Verdana"/>
            </a:endParaRPr>
          </a:p>
          <a:p>
            <a:endParaRPr lang="da-DK" dirty="0" smtClean="0">
              <a:latin typeface="Verdana"/>
              <a:cs typeface="Verdana"/>
            </a:endParaRPr>
          </a:p>
          <a:p>
            <a:endParaRPr lang="da-DK" baseline="0" dirty="0" smtClean="0"/>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E8793ACB-BA6B-D24D-9D0B-4D07FCDE69F5}" type="slidenum">
              <a:rPr lang="da-DK" smtClean="0"/>
              <a:pPr/>
              <a:t>2</a:t>
            </a:fld>
            <a:endParaRPr lang="da-DK"/>
          </a:p>
        </p:txBody>
      </p:sp>
    </p:spTree>
    <p:extLst>
      <p:ext uri="{BB962C8B-B14F-4D97-AF65-F5344CB8AC3E}">
        <p14:creationId xmlns:p14="http://schemas.microsoft.com/office/powerpoint/2010/main" xmlns="" val="1483756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 </a:t>
            </a:r>
            <a:endParaRPr lang="da-DK" dirty="0" smtClean="0"/>
          </a:p>
          <a:p>
            <a:r>
              <a:rPr lang="da-DK" dirty="0" smtClean="0"/>
              <a:t> </a:t>
            </a:r>
          </a:p>
          <a:p>
            <a:pPr marL="171450" lvl="0" indent="-171450">
              <a:buFont typeface="Arial" charset="0"/>
              <a:buChar char="•"/>
            </a:pPr>
            <a:r>
              <a:rPr lang="da-DK" dirty="0" smtClean="0"/>
              <a:t>Vores</a:t>
            </a:r>
            <a:r>
              <a:rPr lang="da-DK" baseline="0" dirty="0" smtClean="0"/>
              <a:t> familiebehandlere og kontaktpersoner er ude hos familierne. De indgår i familiens levede liv, danner relation og yder vejledning med udgangspunkt i familiernes forståelse af deres familieliv og deres relationer imellem familiemedlemmer.</a:t>
            </a:r>
          </a:p>
          <a:p>
            <a:pPr marL="171450" lvl="0" indent="-171450">
              <a:buFont typeface="Arial" charset="0"/>
              <a:buChar char="•"/>
            </a:pPr>
            <a:endParaRPr lang="da-DK" baseline="0" dirty="0" smtClean="0"/>
          </a:p>
          <a:p>
            <a:pPr marL="171450" lvl="0" indent="-171450">
              <a:buFont typeface="Arial" charset="0"/>
              <a:buChar char="•"/>
            </a:pPr>
            <a:r>
              <a:rPr lang="da-DK" dirty="0" smtClean="0"/>
              <a:t>Vi</a:t>
            </a:r>
            <a:r>
              <a:rPr lang="da-DK" baseline="0" dirty="0" smtClean="0"/>
              <a:t> bidrager med en </a:t>
            </a:r>
            <a:r>
              <a:rPr lang="da-DK" dirty="0" smtClean="0"/>
              <a:t>forståelsen for fagfeltet – forståelsen for lovgivningen, retorikken og det domæne vi befinder os i,</a:t>
            </a:r>
            <a:r>
              <a:rPr lang="da-DK" baseline="0" dirty="0" smtClean="0"/>
              <a:t> i </a:t>
            </a:r>
            <a:r>
              <a:rPr lang="da-DK" dirty="0" smtClean="0"/>
              <a:t>forvaltningen. Vores faglige koordinatorer</a:t>
            </a:r>
            <a:r>
              <a:rPr lang="da-DK" baseline="0" dirty="0" smtClean="0"/>
              <a:t> har en brobyggende funktion mellem familien og Kommunen. Vi taler med sagsbehandler, hvis familien ønsker hjælp hertil, formidler til sagsbehandler beskrivelser af familiens levede liv. </a:t>
            </a:r>
          </a:p>
          <a:p>
            <a:pPr marL="171450" indent="-171450">
              <a:buFont typeface="Arial" charset="0"/>
              <a:buChar char="•"/>
            </a:pPr>
            <a:endParaRPr lang="da-DK" dirty="0" smtClean="0"/>
          </a:p>
          <a:p>
            <a:pPr marL="171450" indent="-171450">
              <a:buFont typeface="Arial" charset="0"/>
              <a:buChar char="•"/>
            </a:pPr>
            <a:r>
              <a:rPr lang="da-DK" dirty="0" err="1" smtClean="0"/>
              <a:t>Memox</a:t>
            </a:r>
            <a:r>
              <a:rPr lang="da-DK" dirty="0" smtClean="0"/>
              <a:t>´ kernekompetence er,</a:t>
            </a:r>
            <a:r>
              <a:rPr lang="da-DK" baseline="0" dirty="0" smtClean="0"/>
              <a:t> at vi rådgiver på modersmål og med kulturel forståelse gør familiebehandlingen autentisk. Vi benytter mange metoder </a:t>
            </a:r>
            <a:r>
              <a:rPr lang="da-DK" baseline="0" dirty="0" err="1" smtClean="0"/>
              <a:t>udfra</a:t>
            </a:r>
            <a:r>
              <a:rPr lang="da-DK" baseline="0" dirty="0" smtClean="0"/>
              <a:t> de individuelle behov.</a:t>
            </a:r>
          </a:p>
          <a:p>
            <a:pPr marL="171450" indent="-171450">
              <a:buFont typeface="Arial" charset="0"/>
              <a:buChar char="•"/>
            </a:pPr>
            <a:endParaRPr lang="da-DK" dirty="0" smtClean="0"/>
          </a:p>
          <a:p>
            <a:pPr marL="171450" indent="-171450">
              <a:buFont typeface="Arial" charset="0"/>
              <a:buChar char="•"/>
            </a:pPr>
            <a:r>
              <a:rPr lang="da-DK" dirty="0" smtClean="0"/>
              <a:t>Vi tilbyder</a:t>
            </a:r>
            <a:r>
              <a:rPr lang="da-DK" baseline="0" dirty="0" smtClean="0"/>
              <a:t> støtte til at skabe </a:t>
            </a:r>
            <a:r>
              <a:rPr lang="da-DK" dirty="0" smtClean="0"/>
              <a:t>en balance i forhold til den danske kultur og den etniske familie. Vi tillægger</a:t>
            </a:r>
            <a:r>
              <a:rPr lang="da-DK" baseline="0" dirty="0" smtClean="0"/>
              <a:t> sprogets betydning vægt, at forældre i svære livsituationer høres, </a:t>
            </a:r>
            <a:r>
              <a:rPr lang="da-DK" baseline="0" dirty="0" err="1" smtClean="0"/>
              <a:t>forståes</a:t>
            </a:r>
            <a:r>
              <a:rPr lang="da-DK" baseline="0" dirty="0" smtClean="0"/>
              <a:t> og kommer til orde. Vores familiebehandlere kan tilføre familien viden om hvordan Danmark og de regelsæt der er her adskiller sig eller ligner noget familien kender fra hjemlandet. Fokus på hvad der er betydningsfuldt i denne familie.</a:t>
            </a:r>
            <a:endParaRPr lang="da-DK" dirty="0" smtClean="0"/>
          </a:p>
          <a:p>
            <a:endParaRPr lang="da-DK" dirty="0"/>
          </a:p>
        </p:txBody>
      </p:sp>
      <p:sp>
        <p:nvSpPr>
          <p:cNvPr id="4" name="Pladsholder til diasnummer 3"/>
          <p:cNvSpPr>
            <a:spLocks noGrp="1"/>
          </p:cNvSpPr>
          <p:nvPr>
            <p:ph type="sldNum" sz="quarter" idx="10"/>
          </p:nvPr>
        </p:nvSpPr>
        <p:spPr/>
        <p:txBody>
          <a:bodyPr/>
          <a:lstStyle/>
          <a:p>
            <a:fld id="{E8793ACB-BA6B-D24D-9D0B-4D07FCDE69F5}" type="slidenum">
              <a:rPr lang="da-DK" smtClean="0"/>
              <a:pPr/>
              <a:t>3</a:t>
            </a:fld>
            <a:endParaRPr lang="da-DK"/>
          </a:p>
        </p:txBody>
      </p:sp>
    </p:spTree>
    <p:extLst>
      <p:ext uri="{BB962C8B-B14F-4D97-AF65-F5344CB8AC3E}">
        <p14:creationId xmlns:p14="http://schemas.microsoft.com/office/powerpoint/2010/main" xmlns="" val="410230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a:t>
            </a:r>
            <a:r>
              <a:rPr lang="da-DK" sz="1200" b="1" u="sng" kern="1200" dirty="0" smtClean="0">
                <a:solidFill>
                  <a:schemeClr val="tx1"/>
                </a:solidFill>
                <a:effectLst/>
                <a:latin typeface="+mn-lt"/>
                <a:ea typeface="+mn-ea"/>
                <a:cs typeface="+mn-cs"/>
              </a:rPr>
              <a:t>Mistanke om tvangsægteskab</a:t>
            </a:r>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 Ung pige på 17 år, som fortæller sin lærer, at hun er bange for, at hendes forældre er ved at planlægge et tvangsægteskab med et familiemedlem. Pigen ønsker ikke dette ægteskab. Pigen fortæller Kommunen om eksempler på hjemsendelse og vold mod kvindelige familiemedlemmer i hjemlandet, som har modsat sig giftemål. Pigen er bange for sine forældres reaktion. Der er begrænset kommunikation mellem pigen og forældrene. </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o  </a:t>
            </a:r>
            <a:r>
              <a:rPr lang="da-DK" sz="1200" b="1" kern="1200" dirty="0" smtClean="0">
                <a:solidFill>
                  <a:schemeClr val="tx1"/>
                </a:solidFill>
                <a:effectLst/>
                <a:latin typeface="+mn-lt"/>
                <a:ea typeface="+mn-ea"/>
                <a:cs typeface="+mn-cs"/>
              </a:rPr>
              <a:t>Akut anbringelse eller forebyggende foranstaltning</a:t>
            </a:r>
            <a:endParaRPr lang="da-DK" sz="1200" kern="1200" dirty="0" smtClean="0">
              <a:solidFill>
                <a:schemeClr val="tx1"/>
              </a:solidFill>
              <a:effectLst/>
              <a:latin typeface="+mn-lt"/>
              <a:ea typeface="+mn-ea"/>
              <a:cs typeface="+mn-cs"/>
            </a:endParaRPr>
          </a:p>
          <a:p>
            <a:r>
              <a:rPr lang="da-DK" sz="1200" kern="1200" dirty="0" err="1" smtClean="0">
                <a:solidFill>
                  <a:schemeClr val="tx1"/>
                </a:solidFill>
                <a:effectLst/>
                <a:latin typeface="+mn-lt"/>
                <a:ea typeface="+mn-ea"/>
                <a:cs typeface="+mn-cs"/>
              </a:rPr>
              <a:t>oKommunen</a:t>
            </a:r>
            <a:r>
              <a:rPr lang="da-DK" sz="1200" kern="1200" dirty="0" smtClean="0">
                <a:solidFill>
                  <a:schemeClr val="tx1"/>
                </a:solidFill>
                <a:effectLst/>
                <a:latin typeface="+mn-lt"/>
                <a:ea typeface="+mn-ea"/>
                <a:cs typeface="+mn-cs"/>
              </a:rPr>
              <a:t> vælger at gå med en forebyggende foranstaltning for at afdække og undersøge.</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o  </a:t>
            </a:r>
            <a:r>
              <a:rPr lang="da-DK" sz="1200" b="1" kern="1200" dirty="0" smtClean="0">
                <a:solidFill>
                  <a:schemeClr val="tx1"/>
                </a:solidFill>
                <a:effectLst/>
                <a:latin typeface="+mn-lt"/>
                <a:ea typeface="+mn-ea"/>
                <a:cs typeface="+mn-cs"/>
              </a:rPr>
              <a:t>Den unge i fare – bekymring for vold og social kontrol</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Sim kort er taget ud af telefonen, kontrolleres hvor hun færdes, begrænsninger i sin færden</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o  </a:t>
            </a:r>
            <a:r>
              <a:rPr lang="da-DK" sz="1200" b="1" kern="1200" dirty="0" smtClean="0">
                <a:solidFill>
                  <a:schemeClr val="tx1"/>
                </a:solidFill>
                <a:effectLst/>
                <a:latin typeface="+mn-lt"/>
                <a:ea typeface="+mn-ea"/>
                <a:cs typeface="+mn-cs"/>
              </a:rPr>
              <a:t>De mange fortællinger</a:t>
            </a:r>
            <a:endParaRPr lang="da-DK" sz="1200" kern="1200" dirty="0" smtClean="0">
              <a:solidFill>
                <a:schemeClr val="tx1"/>
              </a:solidFill>
              <a:effectLst/>
              <a:latin typeface="+mn-lt"/>
              <a:ea typeface="+mn-ea"/>
              <a:cs typeface="+mn-cs"/>
            </a:endParaRPr>
          </a:p>
          <a:p>
            <a:r>
              <a:rPr lang="da-DK" sz="1200" kern="1200" dirty="0" err="1" smtClean="0">
                <a:solidFill>
                  <a:schemeClr val="tx1"/>
                </a:solidFill>
                <a:effectLst/>
                <a:latin typeface="+mn-lt"/>
                <a:ea typeface="+mn-ea"/>
                <a:cs typeface="+mn-cs"/>
              </a:rPr>
              <a:t>oForældrene</a:t>
            </a:r>
            <a:r>
              <a:rPr lang="da-DK" sz="1200" kern="1200" dirty="0" smtClean="0">
                <a:solidFill>
                  <a:schemeClr val="tx1"/>
                </a:solidFill>
                <a:effectLst/>
                <a:latin typeface="+mn-lt"/>
                <a:ea typeface="+mn-ea"/>
                <a:cs typeface="+mn-cs"/>
              </a:rPr>
              <a:t> afviser pigens historie. Pigen fortæller mere og mere, som bekræfter, at der er tale om tvangsægteskab.</a:t>
            </a:r>
          </a:p>
          <a:p>
            <a:r>
              <a:rPr lang="da-DK" sz="1200" kern="1200" dirty="0" smtClean="0">
                <a:solidFill>
                  <a:schemeClr val="tx1"/>
                </a:solidFill>
                <a:effectLst/>
                <a:latin typeface="+mn-lt"/>
                <a:ea typeface="+mn-ea"/>
                <a:cs typeface="+mn-cs"/>
              </a:rPr>
              <a:t> </a:t>
            </a:r>
          </a:p>
          <a:p>
            <a:r>
              <a:rPr lang="da-DK" sz="1200" b="1" kern="1200" dirty="0" smtClean="0">
                <a:solidFill>
                  <a:schemeClr val="tx1"/>
                </a:solidFill>
                <a:effectLst/>
                <a:latin typeface="+mn-lt"/>
                <a:ea typeface="+mn-ea"/>
                <a:cs typeface="+mn-cs"/>
              </a:rPr>
              <a:t>o  Den unges behov</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o Vi arbejder med at danne relation, skabe tillid, informere om rettigheder og forældreansvar</a:t>
            </a:r>
          </a:p>
          <a:p>
            <a:r>
              <a:rPr lang="da-DK" sz="1200" kern="1200" dirty="0" smtClean="0">
                <a:solidFill>
                  <a:schemeClr val="tx1"/>
                </a:solidFill>
                <a:effectLst/>
                <a:latin typeface="+mn-lt"/>
                <a:ea typeface="+mn-ea"/>
                <a:cs typeface="+mn-cs"/>
              </a:rPr>
              <a:t>o Pigen fortæller om drømme i DK, uddannelse, dansk kæreste, job, tager afstand fra hjemlandet. Lever i frygt, føler sig anderledes, stresset over at skulle leve to liv.</a:t>
            </a:r>
          </a:p>
          <a:p>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o  </a:t>
            </a:r>
            <a:r>
              <a:rPr lang="da-DK" sz="1200" b="1" kern="1200" dirty="0" smtClean="0">
                <a:solidFill>
                  <a:schemeClr val="tx1"/>
                </a:solidFill>
                <a:effectLst/>
                <a:latin typeface="+mn-lt"/>
                <a:ea typeface="+mn-ea"/>
                <a:cs typeface="+mn-cs"/>
              </a:rPr>
              <a:t>Familiens dynamik og kommunikation</a:t>
            </a:r>
          </a:p>
          <a:p>
            <a:r>
              <a:rPr lang="da-DK" sz="1200" kern="1200" dirty="0" smtClean="0">
                <a:solidFill>
                  <a:schemeClr val="tx1"/>
                </a:solidFill>
                <a:effectLst/>
                <a:latin typeface="+mn-lt"/>
                <a:ea typeface="+mn-ea"/>
                <a:cs typeface="+mn-cs"/>
              </a:rPr>
              <a:t>Vi holder familiesamtaler, hvor vi hører på familiens livshistorie, livet i DK, deres forståelse af situationen, forklaringer på systemet, </a:t>
            </a:r>
          </a:p>
          <a:p>
            <a:r>
              <a:rPr lang="da-DK" sz="1200" kern="1200" dirty="0" smtClean="0">
                <a:solidFill>
                  <a:schemeClr val="tx1"/>
                </a:solidFill>
                <a:effectLst/>
                <a:latin typeface="+mn-lt"/>
                <a:ea typeface="+mn-ea"/>
                <a:cs typeface="+mn-cs"/>
              </a:rPr>
              <a:t>Fortæller om danske normer og værdier for forældreskabet i DK, og hvor det adskiller sig fra </a:t>
            </a:r>
            <a:r>
              <a:rPr lang="da-DK" sz="1200" kern="1200" dirty="0" err="1" smtClean="0">
                <a:solidFill>
                  <a:schemeClr val="tx1"/>
                </a:solidFill>
                <a:effectLst/>
                <a:latin typeface="+mn-lt"/>
                <a:ea typeface="+mn-ea"/>
                <a:cs typeface="+mn-cs"/>
              </a:rPr>
              <a:t>minioritets</a:t>
            </a:r>
            <a:r>
              <a:rPr lang="da-DK" sz="1200" kern="1200" dirty="0" smtClean="0">
                <a:solidFill>
                  <a:schemeClr val="tx1"/>
                </a:solidFill>
                <a:effectLst/>
                <a:latin typeface="+mn-lt"/>
                <a:ea typeface="+mn-ea"/>
                <a:cs typeface="+mn-cs"/>
              </a:rPr>
              <a:t> familiens kulturelle baggrund. De kan spørge vores familiebehandler, som kender til deres. Vi tager udgangspunkt i familien individuelt. </a:t>
            </a:r>
          </a:p>
          <a:p>
            <a:r>
              <a:rPr lang="da-DK" sz="1200" kern="1200" dirty="0" smtClean="0">
                <a:solidFill>
                  <a:schemeClr val="tx1"/>
                </a:solidFill>
                <a:effectLst/>
                <a:latin typeface="+mn-lt"/>
                <a:ea typeface="+mn-ea"/>
                <a:cs typeface="+mn-cs"/>
              </a:rPr>
              <a:t>Vi afdækker, hvor forældrene mentalt kan opnå større indsigt. Forbud med forklaring eller forbud med forventning om lydighed. </a:t>
            </a:r>
          </a:p>
          <a:p>
            <a:r>
              <a:rPr lang="da-DK" sz="1200" kern="1200" dirty="0" smtClean="0">
                <a:solidFill>
                  <a:schemeClr val="tx1"/>
                </a:solidFill>
                <a:effectLst/>
                <a:latin typeface="+mn-lt"/>
                <a:ea typeface="+mn-ea"/>
                <a:cs typeface="+mn-cs"/>
              </a:rPr>
              <a:t>Vi åbner op for dialog og fastholder, at hendes forældre har lov til at bestemme over hende. Fx hjemmetider.</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Social kontrol kan beskrives som adfærdsregulering, der sikrer, at bestemte normer opretholdes og ikke brydes. Når vi taler om social kontrol i æresrelaterede konflikter handler det om en række handlinger, der i væsentlig grad hæmmer eller begrænser en persons livsudfoldelser af hensyn til familiens ære.</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Forvaltningen rådgiver sig med en anden</a:t>
            </a:r>
            <a:r>
              <a:rPr lang="da-DK" sz="1200" kern="1200" baseline="0" dirty="0" smtClean="0">
                <a:solidFill>
                  <a:schemeClr val="tx1"/>
                </a:solidFill>
                <a:effectLst/>
                <a:latin typeface="+mn-lt"/>
                <a:ea typeface="+mn-ea"/>
                <a:cs typeface="+mn-cs"/>
              </a:rPr>
              <a:t> konsulentvirksomhed, som </a:t>
            </a:r>
            <a:r>
              <a:rPr lang="da-DK" sz="1200" kern="1200" dirty="0" smtClean="0">
                <a:solidFill>
                  <a:schemeClr val="tx1"/>
                </a:solidFill>
                <a:effectLst/>
                <a:latin typeface="+mn-lt"/>
                <a:ea typeface="+mn-ea"/>
                <a:cs typeface="+mn-cs"/>
              </a:rPr>
              <a:t>rådgiver om at skabe sikkerhed ved at fjerne pigen fra hjemmet. Forvaltningen går imod, sætter </a:t>
            </a:r>
            <a:r>
              <a:rPr lang="da-DK" sz="1200" kern="1200" dirty="0" err="1" smtClean="0">
                <a:solidFill>
                  <a:schemeClr val="tx1"/>
                </a:solidFill>
                <a:effectLst/>
                <a:latin typeface="+mn-lt"/>
                <a:ea typeface="+mn-ea"/>
                <a:cs typeface="+mn-cs"/>
              </a:rPr>
              <a:t>Memox</a:t>
            </a:r>
            <a:r>
              <a:rPr lang="da-DK" sz="1200" kern="1200" dirty="0" smtClean="0">
                <a:solidFill>
                  <a:schemeClr val="tx1"/>
                </a:solidFill>
                <a:effectLst/>
                <a:latin typeface="+mn-lt"/>
                <a:ea typeface="+mn-ea"/>
                <a:cs typeface="+mn-cs"/>
              </a:rPr>
              <a:t> på sagen og samler – mor, far, </a:t>
            </a:r>
            <a:r>
              <a:rPr lang="da-DK" sz="1200" kern="1200" dirty="0" err="1" smtClean="0">
                <a:solidFill>
                  <a:schemeClr val="tx1"/>
                </a:solidFill>
                <a:effectLst/>
                <a:latin typeface="+mn-lt"/>
                <a:ea typeface="+mn-ea"/>
                <a:cs typeface="+mn-cs"/>
              </a:rPr>
              <a:t>Memox</a:t>
            </a:r>
            <a:r>
              <a:rPr lang="da-DK" sz="1200" kern="1200" dirty="0" smtClean="0">
                <a:solidFill>
                  <a:schemeClr val="tx1"/>
                </a:solidFill>
                <a:effectLst/>
                <a:latin typeface="+mn-lt"/>
                <a:ea typeface="+mn-ea"/>
                <a:cs typeface="+mn-cs"/>
              </a:rPr>
              <a:t>, to sagsbehandlere og en tolk. </a:t>
            </a:r>
          </a:p>
          <a:p>
            <a:r>
              <a:rPr lang="da-DK" sz="1200" i="1" kern="1200" dirty="0" smtClean="0">
                <a:solidFill>
                  <a:schemeClr val="tx1"/>
                </a:solidFill>
                <a:effectLst/>
                <a:latin typeface="+mn-lt"/>
                <a:ea typeface="+mn-ea"/>
                <a:cs typeface="+mn-cs"/>
              </a:rPr>
              <a:t>Er hun begrænset som etnisk ung i sin færden i DK?</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Forældrene siger, at det bare er et tilbud om ægteskab. Der er flere ting, der indikerer, at der er tale om ægteskab. Vores familiebehandler har fået at vide, at hun har en dansk kæreste, men det må familien ikke vide. </a:t>
            </a:r>
          </a:p>
          <a:p>
            <a:pPr marL="0" marR="0" indent="0" algn="l" defTabSz="4572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effectLst/>
              <a:latin typeface="+mn-lt"/>
              <a:ea typeface="+mn-ea"/>
              <a:cs typeface="+mn-cs"/>
            </a:endParaRPr>
          </a:p>
          <a:p>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 </a:t>
            </a:r>
          </a:p>
          <a:p>
            <a:endParaRPr lang="da-DK" dirty="0"/>
          </a:p>
        </p:txBody>
      </p:sp>
      <p:sp>
        <p:nvSpPr>
          <p:cNvPr id="4" name="Pladsholder til diasnummer 3"/>
          <p:cNvSpPr>
            <a:spLocks noGrp="1"/>
          </p:cNvSpPr>
          <p:nvPr>
            <p:ph type="sldNum" sz="quarter" idx="10"/>
          </p:nvPr>
        </p:nvSpPr>
        <p:spPr/>
        <p:txBody>
          <a:bodyPr/>
          <a:lstStyle/>
          <a:p>
            <a:fld id="{E8793ACB-BA6B-D24D-9D0B-4D07FCDE69F5}" type="slidenum">
              <a:rPr lang="da-DK" smtClean="0"/>
              <a:pPr/>
              <a:t>4</a:t>
            </a:fld>
            <a:endParaRPr lang="da-DK"/>
          </a:p>
        </p:txBody>
      </p:sp>
    </p:spTree>
    <p:extLst>
      <p:ext uri="{BB962C8B-B14F-4D97-AF65-F5344CB8AC3E}">
        <p14:creationId xmlns:p14="http://schemas.microsoft.com/office/powerpoint/2010/main" xmlns="" val="207965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smtClean="0">
                <a:solidFill>
                  <a:schemeClr val="tx1"/>
                </a:solidFill>
                <a:effectLst/>
                <a:latin typeface="+mn-lt"/>
                <a:ea typeface="+mn-ea"/>
                <a:cs typeface="+mn-cs"/>
              </a:rPr>
              <a:t>Eksempel #2:</a:t>
            </a:r>
            <a:r>
              <a:rPr lang="da-DK" sz="1200" kern="1200" baseline="0" dirty="0" smtClean="0">
                <a:solidFill>
                  <a:schemeClr val="tx1"/>
                </a:solidFill>
                <a:effectLst/>
                <a:latin typeface="+mn-lt"/>
                <a:ea typeface="+mn-ea"/>
                <a:cs typeface="+mn-cs"/>
              </a:rPr>
              <a:t> Fysisk vold</a:t>
            </a:r>
          </a:p>
          <a:p>
            <a:endParaRPr lang="da-DK" sz="1200" b="1" i="1" kern="1200" baseline="0" dirty="0" smtClean="0">
              <a:solidFill>
                <a:schemeClr val="tx1"/>
              </a:solidFill>
              <a:effectLst/>
              <a:latin typeface="+mn-lt"/>
              <a:ea typeface="+mn-ea"/>
              <a:cs typeface="+mn-cs"/>
            </a:endParaRPr>
          </a:p>
          <a:p>
            <a:r>
              <a:rPr lang="da-DK" b="1" i="1" dirty="0" smtClean="0">
                <a:solidFill>
                  <a:srgbClr val="B51414"/>
                </a:solidFill>
                <a:latin typeface="MyriadPro" charset="0"/>
              </a:rPr>
              <a:t>Selvbestemmelsesdiskursen </a:t>
            </a:r>
            <a:r>
              <a:rPr lang="da-DK" i="1" dirty="0" smtClean="0">
                <a:latin typeface="MyriadPro" charset="0"/>
              </a:rPr>
              <a:t>spiller i de fleste tilfælde sammen med ”den farlige familie”-diskurs. </a:t>
            </a:r>
            <a:endParaRPr lang="da-DK" sz="1200" kern="1200" baseline="0" dirty="0" smtClean="0">
              <a:solidFill>
                <a:schemeClr val="tx1"/>
              </a:solidFill>
              <a:effectLst/>
              <a:latin typeface="+mn-lt"/>
              <a:ea typeface="+mn-ea"/>
              <a:cs typeface="+mn-cs"/>
            </a:endParaRPr>
          </a:p>
          <a:p>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Ung</a:t>
            </a:r>
            <a:r>
              <a:rPr lang="da-DK" sz="1200" kern="1200" baseline="0" dirty="0" smtClean="0">
                <a:solidFill>
                  <a:schemeClr val="tx1"/>
                </a:solidFill>
                <a:effectLst/>
                <a:latin typeface="+mn-lt"/>
                <a:ea typeface="+mn-ea"/>
                <a:cs typeface="+mn-cs"/>
              </a:rPr>
              <a:t> teenager, som dagligt overskrider forældrenes grænser for acceptable adfærd. Afprøver kontakt til ældre drenge/mænd. Impulsstyrret.</a:t>
            </a:r>
          </a:p>
          <a:p>
            <a:r>
              <a:rPr lang="da-DK" sz="1200" kern="1200" baseline="0" dirty="0" smtClean="0">
                <a:solidFill>
                  <a:schemeClr val="tx1"/>
                </a:solidFill>
                <a:effectLst/>
                <a:latin typeface="+mn-lt"/>
                <a:ea typeface="+mn-ea"/>
                <a:cs typeface="+mn-cs"/>
              </a:rPr>
              <a:t>Hjemmet er konfliktfyldt, fysisk vold mellem forældrene og den unge. Forældrene afstraffer i afmagt.</a:t>
            </a:r>
          </a:p>
          <a:p>
            <a:r>
              <a:rPr lang="da-DK" sz="1200" kern="1200" baseline="0" dirty="0" err="1" smtClean="0">
                <a:solidFill>
                  <a:schemeClr val="tx1"/>
                </a:solidFill>
                <a:effectLst/>
                <a:latin typeface="+mn-lt"/>
                <a:ea typeface="+mn-ea"/>
                <a:cs typeface="+mn-cs"/>
              </a:rPr>
              <a:t>Memox</a:t>
            </a:r>
            <a:r>
              <a:rPr lang="da-DK" sz="1200" kern="1200" baseline="0" dirty="0" smtClean="0">
                <a:solidFill>
                  <a:schemeClr val="tx1"/>
                </a:solidFill>
                <a:effectLst/>
                <a:latin typeface="+mn-lt"/>
                <a:ea typeface="+mn-ea"/>
                <a:cs typeface="+mn-cs"/>
              </a:rPr>
              <a:t> hjælper med at skabe plads til dialog mellem forældrene og den unge. Konfliktnedtrapning.</a:t>
            </a:r>
          </a:p>
          <a:p>
            <a:r>
              <a:rPr lang="da-DK" sz="1200" kern="1200" baseline="0" dirty="0" smtClean="0">
                <a:solidFill>
                  <a:schemeClr val="tx1"/>
                </a:solidFill>
                <a:effectLst/>
                <a:latin typeface="+mn-lt"/>
                <a:ea typeface="+mn-ea"/>
                <a:cs typeface="+mn-cs"/>
              </a:rPr>
              <a:t>Kommunen vælger akut anbringelse, først døgninstitution og siden hen plejefamilie – seneste er der tale om hjemgivelse</a:t>
            </a:r>
          </a:p>
          <a:p>
            <a:endParaRPr lang="da-DK" sz="1200" kern="1200" baseline="0" dirty="0" smtClean="0">
              <a:solidFill>
                <a:schemeClr val="tx1"/>
              </a:solidFill>
              <a:effectLst/>
              <a:latin typeface="+mn-lt"/>
              <a:ea typeface="+mn-ea"/>
              <a:cs typeface="+mn-cs"/>
            </a:endParaRPr>
          </a:p>
          <a:p>
            <a:r>
              <a:rPr lang="da-DK" sz="1200" kern="1200" baseline="0" dirty="0" smtClean="0">
                <a:solidFill>
                  <a:schemeClr val="tx1"/>
                </a:solidFill>
                <a:effectLst/>
                <a:latin typeface="+mn-lt"/>
                <a:ea typeface="+mn-ea"/>
                <a:cs typeface="+mn-cs"/>
              </a:rPr>
              <a:t>Kontaktpersonsordning for den unge.</a:t>
            </a:r>
          </a:p>
          <a:p>
            <a:endParaRPr lang="da-DK" sz="1200" kern="1200" baseline="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Det er dilemmafyldt</a:t>
            </a:r>
            <a:r>
              <a:rPr lang="da-DK" sz="1200" kern="1200" baseline="0" dirty="0" smtClean="0">
                <a:solidFill>
                  <a:schemeClr val="tx1"/>
                </a:solidFill>
                <a:effectLst/>
                <a:latin typeface="+mn-lt"/>
                <a:ea typeface="+mn-ea"/>
                <a:cs typeface="+mn-cs"/>
              </a:rPr>
              <a:t> for den unge pige. Hun ved, at der er ting hun gør, som forældrene aldrig kommer til at acceptere, hvis hun skal bo hjemme. Fx i parforhold til dansk kæreste</a:t>
            </a:r>
          </a:p>
          <a:p>
            <a:r>
              <a:rPr lang="da-DK" sz="1200" kern="1200" dirty="0" smtClean="0">
                <a:solidFill>
                  <a:schemeClr val="tx1"/>
                </a:solidFill>
                <a:effectLst/>
                <a:latin typeface="+mn-lt"/>
                <a:ea typeface="+mn-ea"/>
                <a:cs typeface="+mn-cs"/>
              </a:rPr>
              <a:t>Savnet til forældrene, søskende.</a:t>
            </a:r>
            <a:r>
              <a:rPr lang="da-DK" sz="1200" kern="1200" baseline="0" dirty="0" smtClean="0">
                <a:solidFill>
                  <a:schemeClr val="tx1"/>
                </a:solidFill>
                <a:effectLst/>
                <a:latin typeface="+mn-lt"/>
                <a:ea typeface="+mn-ea"/>
                <a:cs typeface="+mn-cs"/>
              </a:rPr>
              <a:t> Drømmen om at være en familie.</a:t>
            </a:r>
          </a:p>
          <a:p>
            <a:endParaRPr lang="da-DK" sz="1200" kern="1200" baseline="0" dirty="0" smtClean="0">
              <a:solidFill>
                <a:schemeClr val="tx1"/>
              </a:solidFill>
              <a:effectLst/>
              <a:latin typeface="+mn-lt"/>
              <a:ea typeface="+mn-ea"/>
              <a:cs typeface="+mn-cs"/>
            </a:endParaRPr>
          </a:p>
          <a:p>
            <a:r>
              <a:rPr lang="da-DK" sz="1200" kern="1200" baseline="0" dirty="0" smtClean="0">
                <a:solidFill>
                  <a:schemeClr val="tx1"/>
                </a:solidFill>
                <a:effectLst/>
                <a:latin typeface="+mn-lt"/>
                <a:ea typeface="+mn-ea"/>
                <a:cs typeface="+mn-cs"/>
              </a:rPr>
              <a:t>Den unge har svært ved at slippe lysten til ”ung dansk frihed”.</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 </a:t>
            </a:r>
          </a:p>
          <a:p>
            <a:r>
              <a:rPr lang="da-DK" sz="1200" b="1" kern="1200" dirty="0" smtClean="0">
                <a:solidFill>
                  <a:schemeClr val="tx1"/>
                </a:solidFill>
                <a:effectLst/>
                <a:latin typeface="+mn-lt"/>
                <a:ea typeface="+mn-ea"/>
                <a:cs typeface="+mn-cs"/>
              </a:rPr>
              <a:t>Dilemma: Krænker vi forældrenes retssikkerhed?</a:t>
            </a:r>
          </a:p>
          <a:p>
            <a:endParaRPr lang="da-DK" sz="1200" kern="1200" dirty="0" smtClean="0">
              <a:solidFill>
                <a:schemeClr val="tx1"/>
              </a:solidFill>
              <a:effectLst/>
              <a:latin typeface="+mn-lt"/>
              <a:ea typeface="+mn-ea"/>
              <a:cs typeface="+mn-cs"/>
            </a:endParaRPr>
          </a:p>
        </p:txBody>
      </p:sp>
      <p:sp>
        <p:nvSpPr>
          <p:cNvPr id="4" name="Pladsholder til diasnummer 3"/>
          <p:cNvSpPr>
            <a:spLocks noGrp="1"/>
          </p:cNvSpPr>
          <p:nvPr>
            <p:ph type="sldNum" sz="quarter" idx="10"/>
          </p:nvPr>
        </p:nvSpPr>
        <p:spPr/>
        <p:txBody>
          <a:bodyPr/>
          <a:lstStyle/>
          <a:p>
            <a:fld id="{E8793ACB-BA6B-D24D-9D0B-4D07FCDE69F5}" type="slidenum">
              <a:rPr lang="da-DK" smtClean="0"/>
              <a:pPr/>
              <a:t>5</a:t>
            </a:fld>
            <a:endParaRPr lang="da-DK"/>
          </a:p>
        </p:txBody>
      </p:sp>
    </p:spTree>
    <p:extLst>
      <p:ext uri="{BB962C8B-B14F-4D97-AF65-F5344CB8AC3E}">
        <p14:creationId xmlns:p14="http://schemas.microsoft.com/office/powerpoint/2010/main" xmlns="" val="1505724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171450" indent="-171450">
              <a:buFont typeface="Arial" charset="0"/>
              <a:buChar char="•"/>
            </a:pPr>
            <a:endParaRPr lang="da-DK" sz="1200" dirty="0" smtClean="0">
              <a:latin typeface="Verdana"/>
              <a:cs typeface="Verdana"/>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b="1" dirty="0" smtClean="0">
                <a:latin typeface="Verdana" charset="0"/>
                <a:ea typeface="Verdana" charset="0"/>
                <a:cs typeface="Verdana" charset="0"/>
              </a:rPr>
              <a:t>Kan vi skabe sikkerhed for den unge og samtidig arbejde intervenerende i et samarbejde med forældrene?</a:t>
            </a:r>
            <a:r>
              <a:rPr lang="da-DK" baseline="0" dirty="0" smtClean="0">
                <a:latin typeface="Verdana" charset="0"/>
                <a:ea typeface="Verdana" charset="0"/>
                <a:cs typeface="Verdana" charset="0"/>
              </a:rPr>
              <a:t> </a:t>
            </a:r>
            <a:r>
              <a:rPr lang="da-DK" dirty="0" smtClean="0">
                <a:latin typeface="Verdana" charset="0"/>
                <a:ea typeface="Verdana" charset="0"/>
                <a:cs typeface="Verdana" charset="0"/>
              </a:rPr>
              <a:t>I arbejdet skal vi kunne tale med den unge om rettigheder</a:t>
            </a:r>
            <a:r>
              <a:rPr lang="da-DK" baseline="0" dirty="0" smtClean="0">
                <a:latin typeface="Verdana" charset="0"/>
                <a:ea typeface="Verdana" charset="0"/>
                <a:cs typeface="Verdana" charset="0"/>
              </a:rPr>
              <a:t> i DK, behov, lyst, samtidig med at vi skal kunne turde at tage snakkende med forældrene, hvad ønsker de sig som forældre, give dem viden, udvise respekt for deres værdier/normer. Vi arbejder med to konsulenter på sagerne. Risikovillighed – at tage hul på svære samtaler. </a:t>
            </a:r>
          </a:p>
          <a:p>
            <a:r>
              <a:rPr lang="da-DK" baseline="0" dirty="0" smtClean="0">
                <a:latin typeface="Verdana" charset="0"/>
                <a:ea typeface="Verdana" charset="0"/>
                <a:cs typeface="Verdana" charset="0"/>
              </a:rPr>
              <a:t>Der er en dobbeltrolle, som er vanskelig, da barnets bedste fremhæves.</a:t>
            </a:r>
          </a:p>
          <a:p>
            <a:r>
              <a:rPr lang="da-DK" sz="1200" b="0" i="1" kern="1200" dirty="0" smtClean="0">
                <a:solidFill>
                  <a:schemeClr val="tx1"/>
                </a:solidFill>
                <a:effectLst/>
                <a:latin typeface="+mn-lt"/>
                <a:ea typeface="+mn-ea"/>
                <a:cs typeface="+mn-cs"/>
              </a:rPr>
              <a:t>Diskursen ”barnet i fare”</a:t>
            </a:r>
            <a:r>
              <a:rPr lang="da-DK" sz="1200" b="0" i="1" kern="1200" baseline="0" dirty="0" smtClean="0">
                <a:solidFill>
                  <a:schemeClr val="tx1"/>
                </a:solidFill>
                <a:effectLst/>
                <a:latin typeface="+mn-lt"/>
                <a:ea typeface="+mn-ea"/>
                <a:cs typeface="+mn-cs"/>
              </a:rPr>
              <a:t> er </a:t>
            </a:r>
            <a:r>
              <a:rPr lang="da-DK" sz="1200" b="0" kern="1200" dirty="0" smtClean="0">
                <a:solidFill>
                  <a:schemeClr val="tx1"/>
                </a:solidFill>
                <a:effectLst/>
                <a:latin typeface="+mn-lt"/>
                <a:ea typeface="+mn-ea"/>
                <a:cs typeface="+mn-cs"/>
              </a:rPr>
              <a:t>en modsætning mellem at se barnets perspektiv og forældrenes perspektiv. </a:t>
            </a:r>
          </a:p>
          <a:p>
            <a:pPr marL="0" marR="0" indent="0" algn="l" defTabSz="457200" rtl="0" eaLnBrk="1" fontAlgn="auto" latinLnBrk="0" hangingPunct="1">
              <a:lnSpc>
                <a:spcPct val="100000"/>
              </a:lnSpc>
              <a:spcBef>
                <a:spcPts val="0"/>
              </a:spcBef>
              <a:spcAft>
                <a:spcPts val="0"/>
              </a:spcAft>
              <a:buClrTx/>
              <a:buSzTx/>
              <a:buFontTx/>
              <a:buNone/>
              <a:tabLst/>
              <a:defRPr/>
            </a:pPr>
            <a:r>
              <a:rPr lang="da-DK" sz="1200" b="0" kern="1200" baseline="0" dirty="0" smtClean="0">
                <a:solidFill>
                  <a:schemeClr val="tx1"/>
                </a:solidFill>
                <a:effectLst/>
                <a:latin typeface="+mn-lt"/>
                <a:ea typeface="+mn-ea"/>
                <a:cs typeface="+mn-cs"/>
              </a:rPr>
              <a:t>Vi skal underrette om vold mod et barn men arbejder samtidig med ikke at lægge fokus på vold, men at at se bagom, hvad der udløser vold mellem forældre og børn. </a:t>
            </a:r>
          </a:p>
          <a:p>
            <a:pPr marL="0" marR="0" indent="0" algn="l" defTabSz="457200" rtl="0" eaLnBrk="1" fontAlgn="auto" latinLnBrk="0" hangingPunct="1">
              <a:lnSpc>
                <a:spcPct val="100000"/>
              </a:lnSpc>
              <a:spcBef>
                <a:spcPts val="0"/>
              </a:spcBef>
              <a:spcAft>
                <a:spcPts val="0"/>
              </a:spcAft>
              <a:buClrTx/>
              <a:buSzTx/>
              <a:buFontTx/>
              <a:buNone/>
              <a:tabLst/>
              <a:defRPr/>
            </a:pPr>
            <a:r>
              <a:rPr lang="da-DK" sz="1200" b="0" kern="1200" baseline="0" dirty="0" smtClean="0">
                <a:solidFill>
                  <a:schemeClr val="tx1"/>
                </a:solidFill>
                <a:effectLst/>
                <a:latin typeface="+mn-lt"/>
                <a:ea typeface="+mn-ea"/>
                <a:cs typeface="+mn-cs"/>
              </a:rPr>
              <a:t>Vi oplever, at i en dansk kontekst forstås forældrene som med manglende evne til at </a:t>
            </a:r>
            <a:r>
              <a:rPr lang="da-DK" sz="1200" b="0" kern="1200" baseline="0" dirty="0" err="1" smtClean="0">
                <a:solidFill>
                  <a:schemeClr val="tx1"/>
                </a:solidFill>
                <a:effectLst/>
                <a:latin typeface="+mn-lt"/>
                <a:ea typeface="+mn-ea"/>
                <a:cs typeface="+mn-cs"/>
              </a:rPr>
              <a:t>mentalisere</a:t>
            </a:r>
            <a:r>
              <a:rPr lang="da-DK" sz="1200" b="0" kern="1200" baseline="0" dirty="0" smtClean="0">
                <a:solidFill>
                  <a:schemeClr val="tx1"/>
                </a:solidFill>
                <a:effectLst/>
                <a:latin typeface="+mn-lt"/>
                <a:ea typeface="+mn-ea"/>
                <a:cs typeface="+mn-cs"/>
              </a:rPr>
              <a:t>. Hvordan Forankrer vi den vejledning vi giver?? Mere end ”I DK må man ikke slå sine børn”.</a:t>
            </a:r>
            <a:r>
              <a:rPr lang="da-DK" baseline="0" dirty="0" smtClean="0">
                <a:latin typeface="Verdana" charset="0"/>
                <a:ea typeface="Verdana" charset="0"/>
                <a:cs typeface="Verdana" charset="0"/>
              </a:rPr>
              <a:t> </a:t>
            </a:r>
          </a:p>
          <a:p>
            <a:endParaRPr lang="da-DK" baseline="0" dirty="0" smtClean="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b="1" dirty="0" smtClean="0">
                <a:latin typeface="Verdana" charset="0"/>
                <a:ea typeface="Verdana" charset="0"/>
                <a:cs typeface="Verdana" charset="0"/>
              </a:rPr>
              <a:t>Balancen mellem forældrenes krav og regelsæt og den unges behov og lyst  </a:t>
            </a:r>
          </a:p>
          <a:p>
            <a:pPr marL="171450" indent="-171450">
              <a:buFont typeface="Arial" charset="0"/>
              <a:buChar char="•"/>
            </a:pPr>
            <a:r>
              <a:rPr lang="da-DK" dirty="0" smtClean="0">
                <a:latin typeface="Verdana" charset="0"/>
                <a:ea typeface="Verdana" charset="0"/>
                <a:cs typeface="Verdana" charset="0"/>
              </a:rPr>
              <a:t>Er der sammenhæng mellem anbringelsesstedets værdier og biologiske forældres værdier, og hvordan sikres dette?</a:t>
            </a:r>
            <a:r>
              <a:rPr lang="da-DK" sz="1200" baseline="0" dirty="0" smtClean="0">
                <a:latin typeface="Verdana"/>
                <a:cs typeface="Verdana"/>
              </a:rPr>
              <a:t> Vores konsulenter bidrager til at tale om, hvordan de unge i DK lever og understreger at der også er regler her, som forældrene skal sætte.</a:t>
            </a:r>
            <a:endParaRPr lang="da-DK" sz="1200" dirty="0" smtClean="0">
              <a:latin typeface="Verdana"/>
              <a:cs typeface="Verdana"/>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lang="da-DK" dirty="0" smtClean="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b="1" dirty="0" smtClean="0">
                <a:latin typeface="Verdana" charset="0"/>
                <a:ea typeface="Verdana" charset="0"/>
                <a:cs typeface="Verdana" charset="0"/>
              </a:rPr>
              <a:t>Lukkede familier – hvordan kan samarbejdet etableres?</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Vi insisterer</a:t>
            </a:r>
            <a:r>
              <a:rPr lang="da-DK" baseline="0" dirty="0" smtClean="0">
                <a:latin typeface="Verdana" charset="0"/>
                <a:ea typeface="Verdana" charset="0"/>
                <a:cs typeface="Verdana" charset="0"/>
              </a:rPr>
              <a:t> på at være i kontakt og viser dem, at vi tror på, at der er noget de kan og gør godt.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baseline="0" dirty="0" smtClean="0">
                <a:latin typeface="Verdana" charset="0"/>
                <a:ea typeface="Verdana" charset="0"/>
                <a:cs typeface="Verdana" charset="0"/>
              </a:rPr>
              <a:t>Ved stor uenighed omkring bekymringsgrundlaget eller misforståelser om hinandens intentioner, afviser familien samarbejdet, forvaltningen skruer op for magten.</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lang="da-DK" dirty="0" smtClean="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b="1" dirty="0" smtClean="0">
                <a:latin typeface="Verdana" charset="0"/>
                <a:ea typeface="Verdana" charset="0"/>
                <a:cs typeface="Verdana" charset="0"/>
              </a:rPr>
              <a:t>Forforståelsen om kulturens betydning</a:t>
            </a:r>
          </a:p>
          <a:p>
            <a:pPr marL="171450" indent="-171450">
              <a:buFont typeface="Arial" charset="0"/>
              <a:buChar char="•"/>
            </a:pPr>
            <a:r>
              <a:rPr lang="da-DK" sz="1200" dirty="0" smtClean="0">
                <a:latin typeface="Verdana"/>
                <a:cs typeface="Verdana"/>
              </a:rPr>
              <a:t>  </a:t>
            </a:r>
            <a:r>
              <a:rPr lang="da-DK" sz="1200" dirty="0" err="1" smtClean="0">
                <a:latin typeface="Verdana"/>
                <a:cs typeface="Verdana"/>
              </a:rPr>
              <a:t>Memox</a:t>
            </a:r>
            <a:r>
              <a:rPr lang="da-DK" sz="1200" dirty="0" smtClean="0">
                <a:latin typeface="Verdana"/>
                <a:cs typeface="Verdana"/>
              </a:rPr>
              <a:t> oplever, at professionelle (sagsbehandlere,</a:t>
            </a:r>
            <a:r>
              <a:rPr lang="da-DK" sz="1200" baseline="0" dirty="0" smtClean="0">
                <a:latin typeface="Verdana"/>
                <a:cs typeface="Verdana"/>
              </a:rPr>
              <a:t> pædagoger </a:t>
            </a:r>
            <a:r>
              <a:rPr lang="da-DK" sz="1200" baseline="0" dirty="0" err="1" smtClean="0">
                <a:latin typeface="Verdana"/>
                <a:cs typeface="Verdana"/>
              </a:rPr>
              <a:t>os.v</a:t>
            </a:r>
            <a:r>
              <a:rPr lang="da-DK" sz="1200" baseline="0" dirty="0" smtClean="0">
                <a:latin typeface="Verdana"/>
                <a:cs typeface="Verdana"/>
              </a:rPr>
              <a:t>.)</a:t>
            </a:r>
            <a:r>
              <a:rPr lang="da-DK" sz="1200" dirty="0" smtClean="0">
                <a:latin typeface="Verdana"/>
                <a:cs typeface="Verdana"/>
              </a:rPr>
              <a:t> kan tillægge forældrenes kulturelle</a:t>
            </a:r>
            <a:r>
              <a:rPr lang="da-DK" sz="1200" baseline="0" dirty="0" smtClean="0">
                <a:latin typeface="Verdana"/>
                <a:cs typeface="Verdana"/>
              </a:rPr>
              <a:t> baggrund stor negativ betydning for årsagerne til bekymring for den unge som bliver overskyggende for at undersøge nuanceret hvad familien også kan og hvad der fungerer i relationen til børnene/barnet.</a:t>
            </a:r>
          </a:p>
          <a:p>
            <a:pPr marL="171450" indent="-171450">
              <a:buFont typeface="Arial" charset="0"/>
              <a:buChar char="•"/>
            </a:pPr>
            <a:endParaRPr lang="da-DK" sz="1200" dirty="0" smtClean="0">
              <a:latin typeface="Verdana"/>
              <a:cs typeface="Verdana"/>
            </a:endParaRPr>
          </a:p>
          <a:p>
            <a:pPr marL="171450" indent="-171450">
              <a:buFont typeface="Arial" charset="0"/>
              <a:buChar char="•"/>
            </a:pPr>
            <a:endParaRPr lang="da-DK" sz="1200" dirty="0" smtClean="0">
              <a:latin typeface="Verdana"/>
              <a:cs typeface="Verdana"/>
            </a:endParaRPr>
          </a:p>
          <a:p>
            <a:pPr marL="171450" indent="-171450">
              <a:buFont typeface="Arial" charset="0"/>
              <a:buChar char="•"/>
            </a:pPr>
            <a:endParaRPr lang="da-DK" sz="1200" dirty="0" smtClean="0">
              <a:latin typeface="Verdana"/>
              <a:cs typeface="Verdana"/>
            </a:endParaRPr>
          </a:p>
          <a:p>
            <a:pPr marL="171450" indent="-171450">
              <a:buFont typeface="Arial" charset="0"/>
              <a:buChar char="•"/>
            </a:pPr>
            <a:endParaRPr lang="da-DK" sz="1200" dirty="0" smtClean="0">
              <a:latin typeface="Verdana"/>
              <a:cs typeface="Verdana"/>
            </a:endParaRPr>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E8793ACB-BA6B-D24D-9D0B-4D07FCDE69F5}" type="slidenum">
              <a:rPr lang="da-DK" smtClean="0"/>
              <a:pPr/>
              <a:t>6</a:t>
            </a:fld>
            <a:endParaRPr lang="da-DK"/>
          </a:p>
        </p:txBody>
      </p:sp>
    </p:spTree>
    <p:extLst>
      <p:ext uri="{BB962C8B-B14F-4D97-AF65-F5344CB8AC3E}">
        <p14:creationId xmlns:p14="http://schemas.microsoft.com/office/powerpoint/2010/main" xmlns="" val="557347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E8793ACB-BA6B-D24D-9D0B-4D07FCDE69F5}" type="slidenum">
              <a:rPr lang="da-DK" smtClean="0"/>
              <a:pPr/>
              <a:t>7</a:t>
            </a:fld>
            <a:endParaRPr lang="da-DK"/>
          </a:p>
        </p:txBody>
      </p:sp>
    </p:spTree>
    <p:extLst>
      <p:ext uri="{BB962C8B-B14F-4D97-AF65-F5344CB8AC3E}">
        <p14:creationId xmlns:p14="http://schemas.microsoft.com/office/powerpoint/2010/main" xmlns="" val="161886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1059946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3635364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45888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189573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171497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123670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301554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207526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2121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6386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7212BEAF-FA78-F34D-BDC9-052E921164F0}" type="datetimeFigureOut">
              <a:rPr lang="da-DK" smtClean="0"/>
              <a:pPr/>
              <a:t>16-03-2019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292508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2BEAF-FA78-F34D-BDC9-052E921164F0}" type="datetimeFigureOut">
              <a:rPr lang="da-DK" smtClean="0"/>
              <a:pPr/>
              <a:t>16-03-2019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2682D-C00D-CE47-83F3-B4082DF7047D}" type="slidenum">
              <a:rPr lang="da-DK" smtClean="0"/>
              <a:pPr/>
              <a:t>‹#›</a:t>
            </a:fld>
            <a:endParaRPr lang="da-DK"/>
          </a:p>
        </p:txBody>
      </p:sp>
    </p:spTree>
    <p:extLst>
      <p:ext uri="{BB962C8B-B14F-4D97-AF65-F5344CB8AC3E}">
        <p14:creationId xmlns:p14="http://schemas.microsoft.com/office/powerpoint/2010/main" xmlns="" val="2457095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lede 5"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41620" y="2392251"/>
            <a:ext cx="7081352" cy="1896399"/>
          </a:xfrm>
          <a:prstGeom prst="rect">
            <a:avLst/>
          </a:prstGeom>
        </p:spPr>
      </p:pic>
      <p:sp>
        <p:nvSpPr>
          <p:cNvPr id="8" name="Tekstfelt 7"/>
          <p:cNvSpPr txBox="1"/>
          <p:nvPr/>
        </p:nvSpPr>
        <p:spPr>
          <a:xfrm>
            <a:off x="7884310" y="304809"/>
            <a:ext cx="886782" cy="276999"/>
          </a:xfrm>
          <a:prstGeom prst="rect">
            <a:avLst/>
          </a:prstGeom>
          <a:ln>
            <a:solidFill>
              <a:srgbClr val="FFFFFF"/>
            </a:solidFill>
          </a:ln>
        </p:spPr>
        <p:style>
          <a:lnRef idx="2">
            <a:schemeClr val="accent3"/>
          </a:lnRef>
          <a:fillRef idx="1">
            <a:schemeClr val="lt1"/>
          </a:fillRef>
          <a:effectRef idx="0">
            <a:schemeClr val="accent3"/>
          </a:effectRef>
          <a:fontRef idx="minor">
            <a:schemeClr val="dk1"/>
          </a:fontRef>
        </p:style>
        <p:txBody>
          <a:bodyPr wrap="none" rtlCol="0">
            <a:spAutoFit/>
          </a:bodyPr>
          <a:lstStyle/>
          <a:p>
            <a:pPr algn="r"/>
            <a:r>
              <a:rPr lang="da-DK" sz="1200" dirty="0" smtClean="0">
                <a:solidFill>
                  <a:schemeClr val="bg1">
                    <a:lumMod val="65000"/>
                  </a:schemeClr>
                </a:solidFill>
              </a:rPr>
              <a:t>13.11 2017</a:t>
            </a:r>
          </a:p>
        </p:txBody>
      </p:sp>
    </p:spTree>
    <p:extLst>
      <p:ext uri="{BB962C8B-B14F-4D97-AF65-F5344CB8AC3E}">
        <p14:creationId xmlns:p14="http://schemas.microsoft.com/office/powerpoint/2010/main" xmlns="" val="3040695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32808" y="5722269"/>
            <a:ext cx="3022726" cy="809492"/>
          </a:xfrm>
          <a:prstGeom prst="rect">
            <a:avLst/>
          </a:prstGeom>
        </p:spPr>
      </p:pic>
      <p:sp>
        <p:nvSpPr>
          <p:cNvPr id="9" name="Rektangel 8"/>
          <p:cNvSpPr/>
          <p:nvPr/>
        </p:nvSpPr>
        <p:spPr>
          <a:xfrm>
            <a:off x="1160807" y="1724118"/>
            <a:ext cx="7882019" cy="646331"/>
          </a:xfrm>
          <a:prstGeom prst="rect">
            <a:avLst/>
          </a:prstGeom>
        </p:spPr>
        <p:txBody>
          <a:bodyPr wrap="square">
            <a:spAutoFit/>
          </a:bodyPr>
          <a:lstStyle/>
          <a:p>
            <a:r>
              <a:rPr lang="da-DK" b="1" dirty="0" smtClean="0">
                <a:latin typeface="Verdana"/>
                <a:cs typeface="Verdana"/>
              </a:rPr>
              <a:t>Memox </a:t>
            </a:r>
            <a:r>
              <a:rPr lang="da-DK" b="1" dirty="0">
                <a:latin typeface="Verdana"/>
                <a:cs typeface="Verdana"/>
              </a:rPr>
              <a:t>er </a:t>
            </a:r>
            <a:r>
              <a:rPr lang="da-DK" b="1" dirty="0" smtClean="0">
                <a:latin typeface="Verdana"/>
                <a:cs typeface="Verdana"/>
              </a:rPr>
              <a:t>specialiseret </a:t>
            </a:r>
            <a:r>
              <a:rPr lang="da-DK" b="1" dirty="0">
                <a:latin typeface="Verdana"/>
                <a:cs typeface="Verdana"/>
              </a:rPr>
              <a:t>i </a:t>
            </a:r>
            <a:r>
              <a:rPr lang="da-DK" b="1" dirty="0" smtClean="0">
                <a:latin typeface="Verdana"/>
                <a:cs typeface="Verdana"/>
              </a:rPr>
              <a:t>multietnisk familiebehandling</a:t>
            </a:r>
          </a:p>
          <a:p>
            <a:endParaRPr lang="da-DK" b="1" dirty="0" smtClean="0">
              <a:latin typeface="Verdana"/>
              <a:cs typeface="Verdana"/>
            </a:endParaRPr>
          </a:p>
        </p:txBody>
      </p:sp>
      <p:sp>
        <p:nvSpPr>
          <p:cNvPr id="12" name="Tekstfelt 11"/>
          <p:cNvSpPr txBox="1"/>
          <p:nvPr/>
        </p:nvSpPr>
        <p:spPr>
          <a:xfrm>
            <a:off x="1160807" y="2385384"/>
            <a:ext cx="3413114" cy="3139321"/>
          </a:xfrm>
          <a:prstGeom prst="rect">
            <a:avLst/>
          </a:prstGeom>
          <a:noFill/>
        </p:spPr>
        <p:txBody>
          <a:bodyPr wrap="none" rtlCol="0">
            <a:spAutoFit/>
          </a:bodyPr>
          <a:lstStyle/>
          <a:p>
            <a:r>
              <a:rPr lang="da-DK" dirty="0" smtClean="0">
                <a:latin typeface="Verdana"/>
                <a:cs typeface="Verdana"/>
              </a:rPr>
              <a:t>Familiebehandling</a:t>
            </a:r>
          </a:p>
          <a:p>
            <a:endParaRPr lang="da-DK" dirty="0" smtClean="0">
              <a:latin typeface="Verdana"/>
              <a:cs typeface="Verdana"/>
            </a:endParaRPr>
          </a:p>
          <a:p>
            <a:r>
              <a:rPr lang="da-DK" dirty="0" smtClean="0">
                <a:latin typeface="Verdana"/>
                <a:cs typeface="Verdana"/>
              </a:rPr>
              <a:t>Kontaktpersonsordning</a:t>
            </a:r>
          </a:p>
          <a:p>
            <a:endParaRPr lang="da-DK" dirty="0" smtClean="0">
              <a:latin typeface="Verdana"/>
              <a:cs typeface="Verdana"/>
            </a:endParaRPr>
          </a:p>
          <a:p>
            <a:r>
              <a:rPr lang="da-DK" dirty="0" smtClean="0">
                <a:latin typeface="Verdana"/>
                <a:cs typeface="Verdana"/>
              </a:rPr>
              <a:t>Støttepersonsordning (§54)</a:t>
            </a:r>
          </a:p>
          <a:p>
            <a:endParaRPr lang="da-DK" dirty="0" smtClean="0">
              <a:latin typeface="Verdana"/>
              <a:cs typeface="Verdana"/>
            </a:endParaRPr>
          </a:p>
          <a:p>
            <a:r>
              <a:rPr lang="da-DK" dirty="0" smtClean="0">
                <a:latin typeface="Verdana"/>
                <a:cs typeface="Verdana"/>
              </a:rPr>
              <a:t>Overvåget/støttet samvær</a:t>
            </a:r>
          </a:p>
          <a:p>
            <a:endParaRPr lang="da-DK" dirty="0" smtClean="0">
              <a:latin typeface="Verdana"/>
              <a:cs typeface="Verdana"/>
            </a:endParaRPr>
          </a:p>
          <a:p>
            <a:r>
              <a:rPr lang="da-DK" dirty="0" smtClean="0">
                <a:latin typeface="Verdana"/>
                <a:cs typeface="Verdana"/>
              </a:rPr>
              <a:t>Observationsopgaver</a:t>
            </a:r>
          </a:p>
          <a:p>
            <a:endParaRPr lang="da-DK" dirty="0">
              <a:latin typeface="Verdana"/>
              <a:cs typeface="Verdana"/>
            </a:endParaRPr>
          </a:p>
          <a:p>
            <a:r>
              <a:rPr lang="da-DK" dirty="0" smtClean="0">
                <a:latin typeface="Verdana"/>
                <a:cs typeface="Verdana"/>
              </a:rPr>
              <a:t>Børnefaglig undersøgelse</a:t>
            </a:r>
            <a:endParaRPr lang="da-DK" dirty="0">
              <a:latin typeface="Verdana"/>
              <a:cs typeface="Verdana"/>
            </a:endParaRPr>
          </a:p>
        </p:txBody>
      </p:sp>
    </p:spTree>
    <p:extLst>
      <p:ext uri="{BB962C8B-B14F-4D97-AF65-F5344CB8AC3E}">
        <p14:creationId xmlns:p14="http://schemas.microsoft.com/office/powerpoint/2010/main" xmlns="" val="3540990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32808" y="5722269"/>
            <a:ext cx="3022726" cy="809492"/>
          </a:xfrm>
          <a:prstGeom prst="rect">
            <a:avLst/>
          </a:prstGeom>
        </p:spPr>
      </p:pic>
      <p:sp>
        <p:nvSpPr>
          <p:cNvPr id="9" name="Tekstfelt 8"/>
          <p:cNvSpPr txBox="1"/>
          <p:nvPr/>
        </p:nvSpPr>
        <p:spPr>
          <a:xfrm>
            <a:off x="526473" y="2446580"/>
            <a:ext cx="9021182" cy="2308324"/>
          </a:xfrm>
          <a:prstGeom prst="rect">
            <a:avLst/>
          </a:prstGeom>
          <a:noFill/>
        </p:spPr>
        <p:txBody>
          <a:bodyPr wrap="square" rtlCol="0">
            <a:spAutoFit/>
          </a:bodyPr>
          <a:lstStyle/>
          <a:p>
            <a:endParaRPr lang="da-DK" dirty="0">
              <a:latin typeface="Verdana"/>
              <a:cs typeface="Verdana"/>
            </a:endParaRPr>
          </a:p>
          <a:p>
            <a:pPr marL="285750" indent="-285750">
              <a:buFont typeface="Arial" charset="0"/>
              <a:buChar char="•"/>
            </a:pPr>
            <a:r>
              <a:rPr lang="da-DK" dirty="0" smtClean="0">
                <a:latin typeface="Verdana"/>
                <a:cs typeface="Verdana"/>
              </a:rPr>
              <a:t>Familiernes levede liv og rammerne for sagsbehandlingen</a:t>
            </a:r>
          </a:p>
          <a:p>
            <a:pPr marL="285750" indent="-285750">
              <a:buFont typeface="Arial" charset="0"/>
              <a:buChar char="•"/>
            </a:pPr>
            <a:endParaRPr lang="da-DK" dirty="0" smtClean="0">
              <a:latin typeface="Verdana"/>
              <a:cs typeface="Verdana"/>
            </a:endParaRPr>
          </a:p>
          <a:p>
            <a:pPr marL="285750" indent="-285750">
              <a:buFont typeface="Arial" charset="0"/>
              <a:buChar char="•"/>
            </a:pPr>
            <a:r>
              <a:rPr lang="da-DK" dirty="0">
                <a:latin typeface="Verdana"/>
                <a:cs typeface="Verdana"/>
              </a:rPr>
              <a:t>Dokumentation i en løsningsfokuseret metodisk </a:t>
            </a:r>
            <a:r>
              <a:rPr lang="da-DK" dirty="0" smtClean="0">
                <a:latin typeface="Verdana"/>
                <a:cs typeface="Verdana"/>
              </a:rPr>
              <a:t>tilgang</a:t>
            </a:r>
          </a:p>
          <a:p>
            <a:pPr marL="285750" indent="-285750">
              <a:buFont typeface="Arial" charset="0"/>
              <a:buChar char="•"/>
            </a:pPr>
            <a:endParaRPr lang="da-DK" dirty="0">
              <a:latin typeface="Verdana"/>
              <a:cs typeface="Verdana"/>
            </a:endParaRPr>
          </a:p>
          <a:p>
            <a:pPr marL="285750" indent="-285750">
              <a:buFont typeface="Arial" charset="0"/>
              <a:buChar char="•"/>
            </a:pPr>
            <a:r>
              <a:rPr lang="da-DK" dirty="0" smtClean="0">
                <a:latin typeface="Verdana"/>
                <a:cs typeface="Verdana"/>
              </a:rPr>
              <a:t>Autentisk multimetodisk familiebehandling</a:t>
            </a:r>
          </a:p>
          <a:p>
            <a:pPr marL="285750" indent="-285750">
              <a:buFont typeface="Arial" charset="0"/>
              <a:buChar char="•"/>
            </a:pPr>
            <a:endParaRPr lang="da-DK" dirty="0">
              <a:latin typeface="Verdana"/>
              <a:cs typeface="Verdana"/>
            </a:endParaRPr>
          </a:p>
          <a:p>
            <a:pPr marL="285750" indent="-285750">
              <a:buFont typeface="Arial" charset="0"/>
              <a:buChar char="•"/>
            </a:pPr>
            <a:r>
              <a:rPr lang="da-DK" dirty="0" smtClean="0">
                <a:latin typeface="Verdana"/>
                <a:cs typeface="Verdana"/>
              </a:rPr>
              <a:t>Sprogets betydning og brobygning mellem kulturelle forskelligheder</a:t>
            </a:r>
          </a:p>
        </p:txBody>
      </p:sp>
      <p:sp>
        <p:nvSpPr>
          <p:cNvPr id="13" name="Rektangel 12"/>
          <p:cNvSpPr/>
          <p:nvPr/>
        </p:nvSpPr>
        <p:spPr>
          <a:xfrm>
            <a:off x="845127" y="1724118"/>
            <a:ext cx="6664037" cy="369332"/>
          </a:xfrm>
          <a:prstGeom prst="rect">
            <a:avLst/>
          </a:prstGeom>
        </p:spPr>
        <p:txBody>
          <a:bodyPr wrap="square">
            <a:spAutoFit/>
          </a:bodyPr>
          <a:lstStyle/>
          <a:p>
            <a:r>
              <a:rPr lang="da-DK" b="1" dirty="0" smtClean="0">
                <a:latin typeface="Verdana"/>
                <a:cs typeface="Verdana"/>
              </a:rPr>
              <a:t>I vores arbejde har vi fokus på</a:t>
            </a:r>
          </a:p>
        </p:txBody>
      </p:sp>
    </p:spTree>
    <p:extLst>
      <p:ext uri="{BB962C8B-B14F-4D97-AF65-F5344CB8AC3E}">
        <p14:creationId xmlns:p14="http://schemas.microsoft.com/office/powerpoint/2010/main" xmlns="" val="46585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32808" y="5722269"/>
            <a:ext cx="3022726" cy="809492"/>
          </a:xfrm>
          <a:prstGeom prst="rect">
            <a:avLst/>
          </a:prstGeom>
        </p:spPr>
      </p:pic>
      <p:sp>
        <p:nvSpPr>
          <p:cNvPr id="9" name="Tekstfelt 8"/>
          <p:cNvSpPr txBox="1"/>
          <p:nvPr/>
        </p:nvSpPr>
        <p:spPr>
          <a:xfrm>
            <a:off x="928255" y="2369127"/>
            <a:ext cx="7104946" cy="2308324"/>
          </a:xfrm>
          <a:prstGeom prst="rect">
            <a:avLst/>
          </a:prstGeom>
          <a:noFill/>
        </p:spPr>
        <p:txBody>
          <a:bodyPr wrap="square" rtlCol="0">
            <a:spAutoFit/>
          </a:bodyPr>
          <a:lstStyle/>
          <a:p>
            <a:pPr marL="285750" indent="-285750">
              <a:buFont typeface="Arial" charset="0"/>
              <a:buChar char="•"/>
            </a:pPr>
            <a:r>
              <a:rPr lang="da-DK" dirty="0" smtClean="0">
                <a:latin typeface="Verdana" charset="0"/>
                <a:ea typeface="Verdana" charset="0"/>
                <a:cs typeface="Verdana" charset="0"/>
              </a:rPr>
              <a:t>Mistanke om tvangsægteskab </a:t>
            </a:r>
          </a:p>
          <a:p>
            <a:endParaRPr lang="da-DK" dirty="0" smtClean="0">
              <a:latin typeface="Verdana" charset="0"/>
              <a:ea typeface="Verdana" charset="0"/>
              <a:cs typeface="Verdana" charset="0"/>
            </a:endParaRPr>
          </a:p>
          <a:p>
            <a:pPr marL="285750" indent="-285750">
              <a:buFont typeface="Courier New" charset="0"/>
              <a:buChar char="o"/>
            </a:pPr>
            <a:r>
              <a:rPr lang="da-DK" dirty="0" smtClean="0">
                <a:latin typeface="Verdana" charset="0"/>
                <a:ea typeface="Verdana" charset="0"/>
                <a:cs typeface="Verdana" charset="0"/>
              </a:rPr>
              <a:t>  Akut anbringelse eller forebyggende foranstaltning</a:t>
            </a:r>
          </a:p>
          <a:p>
            <a:pPr marL="285750" indent="-285750">
              <a:buFont typeface="Courier New" charset="0"/>
              <a:buChar char="o"/>
            </a:pPr>
            <a:r>
              <a:rPr lang="da-DK" dirty="0" smtClean="0">
                <a:latin typeface="Verdana" charset="0"/>
                <a:ea typeface="Verdana" charset="0"/>
                <a:cs typeface="Verdana" charset="0"/>
              </a:rPr>
              <a:t>  Den unge i fare – bekymring for vold, hjemsendelse og    social kontrol</a:t>
            </a:r>
          </a:p>
          <a:p>
            <a:pPr marL="285750" indent="-285750">
              <a:buFont typeface="Courier New" charset="0"/>
              <a:buChar char="o"/>
            </a:pPr>
            <a:r>
              <a:rPr lang="da-DK" dirty="0">
                <a:latin typeface="Verdana" charset="0"/>
                <a:ea typeface="Verdana" charset="0"/>
                <a:cs typeface="Verdana" charset="0"/>
              </a:rPr>
              <a:t> </a:t>
            </a:r>
            <a:r>
              <a:rPr lang="da-DK" dirty="0" smtClean="0">
                <a:latin typeface="Verdana" charset="0"/>
                <a:ea typeface="Verdana" charset="0"/>
                <a:cs typeface="Verdana" charset="0"/>
              </a:rPr>
              <a:t> De mange fortællinger</a:t>
            </a:r>
          </a:p>
          <a:p>
            <a:pPr marL="285750" indent="-285750">
              <a:buFont typeface="Courier New" charset="0"/>
              <a:buChar char="o"/>
            </a:pPr>
            <a:r>
              <a:rPr lang="da-DK" dirty="0">
                <a:latin typeface="Verdana" charset="0"/>
                <a:ea typeface="Verdana" charset="0"/>
                <a:cs typeface="Verdana" charset="0"/>
              </a:rPr>
              <a:t> </a:t>
            </a:r>
            <a:r>
              <a:rPr lang="da-DK" dirty="0" smtClean="0">
                <a:latin typeface="Verdana" charset="0"/>
                <a:ea typeface="Verdana" charset="0"/>
                <a:cs typeface="Verdana" charset="0"/>
              </a:rPr>
              <a:t> Den unges behov</a:t>
            </a:r>
          </a:p>
          <a:p>
            <a:pPr marL="285750" indent="-285750">
              <a:buFont typeface="Courier New" charset="0"/>
              <a:buChar char="o"/>
            </a:pPr>
            <a:r>
              <a:rPr lang="da-DK" dirty="0">
                <a:latin typeface="Verdana" charset="0"/>
                <a:ea typeface="Verdana" charset="0"/>
                <a:cs typeface="Verdana" charset="0"/>
              </a:rPr>
              <a:t> </a:t>
            </a:r>
            <a:r>
              <a:rPr lang="da-DK" dirty="0" smtClean="0">
                <a:latin typeface="Verdana" charset="0"/>
                <a:ea typeface="Verdana" charset="0"/>
                <a:cs typeface="Verdana" charset="0"/>
              </a:rPr>
              <a:t> Familiens dynamik og kommunikation</a:t>
            </a:r>
          </a:p>
        </p:txBody>
      </p:sp>
      <p:sp>
        <p:nvSpPr>
          <p:cNvPr id="13" name="Rektangel 12"/>
          <p:cNvSpPr/>
          <p:nvPr/>
        </p:nvSpPr>
        <p:spPr>
          <a:xfrm>
            <a:off x="637309" y="1751828"/>
            <a:ext cx="7633855" cy="646331"/>
          </a:xfrm>
          <a:prstGeom prst="rect">
            <a:avLst/>
          </a:prstGeom>
        </p:spPr>
        <p:txBody>
          <a:bodyPr wrap="square">
            <a:spAutoFit/>
          </a:bodyPr>
          <a:lstStyle/>
          <a:p>
            <a:r>
              <a:rPr lang="da-DK" b="1" dirty="0" smtClean="0">
                <a:latin typeface="Verdana"/>
                <a:cs typeface="Verdana"/>
              </a:rPr>
              <a:t>Et eksempel på familiearbejde i etniske minoritetsfamilier</a:t>
            </a:r>
          </a:p>
        </p:txBody>
      </p:sp>
    </p:spTree>
    <p:extLst>
      <p:ext uri="{BB962C8B-B14F-4D97-AF65-F5344CB8AC3E}">
        <p14:creationId xmlns:p14="http://schemas.microsoft.com/office/powerpoint/2010/main" xmlns="" val="2082187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32808" y="5722269"/>
            <a:ext cx="3022726" cy="809492"/>
          </a:xfrm>
          <a:prstGeom prst="rect">
            <a:avLst/>
          </a:prstGeom>
        </p:spPr>
      </p:pic>
      <p:sp>
        <p:nvSpPr>
          <p:cNvPr id="9" name="Tekstfelt 8"/>
          <p:cNvSpPr txBox="1"/>
          <p:nvPr/>
        </p:nvSpPr>
        <p:spPr>
          <a:xfrm>
            <a:off x="1160807" y="3338473"/>
            <a:ext cx="184731" cy="646331"/>
          </a:xfrm>
          <a:prstGeom prst="rect">
            <a:avLst/>
          </a:prstGeom>
          <a:noFill/>
        </p:spPr>
        <p:txBody>
          <a:bodyPr wrap="none" rtlCol="0">
            <a:spAutoFit/>
          </a:bodyPr>
          <a:lstStyle/>
          <a:p>
            <a:endParaRPr lang="da-DK" dirty="0" smtClean="0">
              <a:latin typeface="Verdana" charset="0"/>
              <a:ea typeface="Verdana" charset="0"/>
              <a:cs typeface="Verdana" charset="0"/>
            </a:endParaRPr>
          </a:p>
          <a:p>
            <a:endParaRPr lang="da-DK" dirty="0" smtClean="0">
              <a:latin typeface="Verdana"/>
              <a:cs typeface="Verdana"/>
            </a:endParaRPr>
          </a:p>
        </p:txBody>
      </p:sp>
      <p:sp>
        <p:nvSpPr>
          <p:cNvPr id="13" name="Rektangel 12"/>
          <p:cNvSpPr/>
          <p:nvPr/>
        </p:nvSpPr>
        <p:spPr>
          <a:xfrm>
            <a:off x="1160807" y="1724118"/>
            <a:ext cx="7882019" cy="646331"/>
          </a:xfrm>
          <a:prstGeom prst="rect">
            <a:avLst/>
          </a:prstGeom>
        </p:spPr>
        <p:txBody>
          <a:bodyPr wrap="square">
            <a:spAutoFit/>
          </a:bodyPr>
          <a:lstStyle/>
          <a:p>
            <a:r>
              <a:rPr lang="da-DK" b="1" dirty="0" smtClean="0">
                <a:latin typeface="Verdana"/>
                <a:cs typeface="Verdana"/>
              </a:rPr>
              <a:t>Andet eksempel på familiearbejde i etniske minoritetsfamilier</a:t>
            </a:r>
          </a:p>
        </p:txBody>
      </p:sp>
      <p:sp>
        <p:nvSpPr>
          <p:cNvPr id="5" name="Tekstfelt 4"/>
          <p:cNvSpPr txBox="1"/>
          <p:nvPr/>
        </p:nvSpPr>
        <p:spPr>
          <a:xfrm>
            <a:off x="1620982" y="2812473"/>
            <a:ext cx="4446217" cy="2031325"/>
          </a:xfrm>
          <a:prstGeom prst="rect">
            <a:avLst/>
          </a:prstGeom>
          <a:noFill/>
        </p:spPr>
        <p:txBody>
          <a:bodyPr wrap="none" rtlCol="0">
            <a:spAutoFit/>
          </a:bodyPr>
          <a:lstStyle/>
          <a:p>
            <a:pPr marL="285750" indent="-285750">
              <a:buFont typeface="Arial" charset="0"/>
              <a:buChar char="•"/>
            </a:pPr>
            <a:r>
              <a:rPr lang="da-DK" dirty="0" smtClean="0"/>
              <a:t>Vold i afmagt</a:t>
            </a:r>
          </a:p>
          <a:p>
            <a:pPr marL="285750" indent="-285750">
              <a:buFont typeface="Arial" charset="0"/>
              <a:buChar char="•"/>
            </a:pPr>
            <a:endParaRPr lang="da-DK" dirty="0" smtClean="0"/>
          </a:p>
          <a:p>
            <a:pPr marL="285750" indent="-285750">
              <a:buFont typeface="Courier New" charset="0"/>
              <a:buChar char="o"/>
            </a:pPr>
            <a:r>
              <a:rPr lang="da-DK" dirty="0" smtClean="0"/>
              <a:t>Selvbestemmelse contra lydighed</a:t>
            </a:r>
          </a:p>
          <a:p>
            <a:pPr marL="285750" indent="-285750">
              <a:buFont typeface="Courier New" charset="0"/>
              <a:buChar char="o"/>
            </a:pPr>
            <a:endParaRPr lang="da-DK" dirty="0"/>
          </a:p>
          <a:p>
            <a:pPr marL="285750" indent="-285750">
              <a:buFont typeface="Courier New" charset="0"/>
              <a:buChar char="o"/>
            </a:pPr>
            <a:r>
              <a:rPr lang="da-DK" dirty="0" smtClean="0"/>
              <a:t>Forældrenes rettigheder og barnets behov</a:t>
            </a:r>
          </a:p>
          <a:p>
            <a:pPr marL="285750" indent="-285750">
              <a:buFont typeface="Courier New" charset="0"/>
              <a:buChar char="o"/>
            </a:pPr>
            <a:endParaRPr lang="da-DK" dirty="0" smtClean="0"/>
          </a:p>
          <a:p>
            <a:pPr marL="285750" indent="-285750">
              <a:buFont typeface="Courier New" charset="0"/>
              <a:buChar char="o"/>
            </a:pPr>
            <a:endParaRPr lang="da-DK" dirty="0"/>
          </a:p>
        </p:txBody>
      </p:sp>
    </p:spTree>
    <p:extLst>
      <p:ext uri="{BB962C8B-B14F-4D97-AF65-F5344CB8AC3E}">
        <p14:creationId xmlns:p14="http://schemas.microsoft.com/office/powerpoint/2010/main" xmlns="" val="1730266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Memox_logo_large.jp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32808" y="5722269"/>
            <a:ext cx="3022726" cy="809492"/>
          </a:xfrm>
          <a:prstGeom prst="rect">
            <a:avLst/>
          </a:prstGeom>
        </p:spPr>
      </p:pic>
      <p:sp>
        <p:nvSpPr>
          <p:cNvPr id="10" name="Rektangel 9"/>
          <p:cNvSpPr/>
          <p:nvPr/>
        </p:nvSpPr>
        <p:spPr>
          <a:xfrm>
            <a:off x="749990" y="1498831"/>
            <a:ext cx="7882019" cy="4339650"/>
          </a:xfrm>
          <a:prstGeom prst="rect">
            <a:avLst/>
          </a:prstGeom>
        </p:spPr>
        <p:txBody>
          <a:bodyPr wrap="square">
            <a:spAutoFit/>
          </a:bodyPr>
          <a:lstStyle/>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a:latin typeface="Verdana"/>
              <a:cs typeface="Verdana"/>
            </a:endParaRPr>
          </a:p>
          <a:p>
            <a:endParaRPr lang="da-DK" sz="1400" dirty="0" smtClean="0">
              <a:latin typeface="Verdana"/>
              <a:cs typeface="Verdana"/>
            </a:endParaRPr>
          </a:p>
          <a:p>
            <a:endParaRPr lang="da-DK" sz="1400" dirty="0" smtClean="0">
              <a:latin typeface="Verdana"/>
              <a:cs typeface="Verdana"/>
            </a:endParaRPr>
          </a:p>
          <a:p>
            <a:endParaRPr lang="da-DK" sz="1400" dirty="0">
              <a:latin typeface="Verdana"/>
              <a:cs typeface="Verdana"/>
            </a:endParaRPr>
          </a:p>
          <a:p>
            <a:endParaRPr lang="da-DK" dirty="0" smtClean="0">
              <a:latin typeface="Verdana"/>
              <a:cs typeface="Verdana"/>
            </a:endParaRPr>
          </a:p>
          <a:p>
            <a:endParaRPr lang="da-DK" dirty="0">
              <a:latin typeface="Verdana"/>
              <a:cs typeface="Verdana"/>
            </a:endParaRPr>
          </a:p>
          <a:p>
            <a:endParaRPr lang="da-DK" dirty="0" smtClean="0">
              <a:latin typeface="Verdana"/>
              <a:cs typeface="Verdana"/>
            </a:endParaRPr>
          </a:p>
          <a:p>
            <a:endParaRPr lang="da-DK" dirty="0">
              <a:latin typeface="Verdana"/>
              <a:cs typeface="Verdana"/>
            </a:endParaRPr>
          </a:p>
          <a:p>
            <a:endParaRPr lang="da-DK" dirty="0" smtClean="0">
              <a:latin typeface="Verdana"/>
              <a:cs typeface="Verdana"/>
            </a:endParaRPr>
          </a:p>
          <a:p>
            <a:endParaRPr lang="da-DK" b="1" dirty="0" smtClean="0">
              <a:latin typeface="Verdana"/>
              <a:cs typeface="Verdana"/>
            </a:endParaRPr>
          </a:p>
        </p:txBody>
      </p:sp>
      <p:sp>
        <p:nvSpPr>
          <p:cNvPr id="6" name="Tekstfelt 5"/>
          <p:cNvSpPr txBox="1"/>
          <p:nvPr/>
        </p:nvSpPr>
        <p:spPr>
          <a:xfrm>
            <a:off x="1160808" y="2398363"/>
            <a:ext cx="184731" cy="646331"/>
          </a:xfrm>
          <a:prstGeom prst="rect">
            <a:avLst/>
          </a:prstGeom>
          <a:noFill/>
        </p:spPr>
        <p:txBody>
          <a:bodyPr wrap="none" rtlCol="0">
            <a:spAutoFit/>
          </a:bodyPr>
          <a:lstStyle/>
          <a:p>
            <a:endParaRPr lang="da-DK" dirty="0">
              <a:latin typeface="Verdana"/>
              <a:cs typeface="Verdana"/>
            </a:endParaRPr>
          </a:p>
          <a:p>
            <a:endParaRPr lang="da-DK" dirty="0" smtClean="0">
              <a:latin typeface="Verdana"/>
              <a:cs typeface="Verdana"/>
            </a:endParaRPr>
          </a:p>
        </p:txBody>
      </p:sp>
      <p:sp>
        <p:nvSpPr>
          <p:cNvPr id="9" name="Rektangel 8"/>
          <p:cNvSpPr/>
          <p:nvPr/>
        </p:nvSpPr>
        <p:spPr>
          <a:xfrm>
            <a:off x="749990" y="1270977"/>
            <a:ext cx="7882020" cy="369332"/>
          </a:xfrm>
          <a:prstGeom prst="rect">
            <a:avLst/>
          </a:prstGeom>
        </p:spPr>
        <p:txBody>
          <a:bodyPr wrap="square">
            <a:spAutoFit/>
          </a:bodyPr>
          <a:lstStyle/>
          <a:p>
            <a:r>
              <a:rPr lang="da-DK" b="1" dirty="0" smtClean="0">
                <a:latin typeface="Verdana"/>
                <a:cs typeface="Verdana"/>
              </a:rPr>
              <a:t>Dilemmaer i familiearbejde i etniske minoritetsfamilier</a:t>
            </a:r>
          </a:p>
        </p:txBody>
      </p:sp>
      <p:sp>
        <p:nvSpPr>
          <p:cNvPr id="11" name="Tekstfelt 10"/>
          <p:cNvSpPr txBox="1"/>
          <p:nvPr/>
        </p:nvSpPr>
        <p:spPr>
          <a:xfrm>
            <a:off x="554182" y="1968174"/>
            <a:ext cx="8270192" cy="3416320"/>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Kan vi skabe sikkerhed for den unge og samtidig arbejde intervenerende i et samarbejde med forældrene?</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Balancen mellem forældrenes krav og regelsæt og den unges behov og lyst  </a:t>
            </a:r>
            <a:endParaRPr lang="da-DK" dirty="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Er der sammenhæng mellem anbringelsesstedets værdier og biologiske forældres værdier, og hvordan sikres dette?</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Lukkede familier – hvordan kan samarbejdet etableres?</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da-DK" dirty="0" smtClean="0">
                <a:latin typeface="Verdana" charset="0"/>
                <a:ea typeface="Verdana" charset="0"/>
                <a:cs typeface="Verdana" charset="0"/>
              </a:rPr>
              <a:t>Forforståelsen om kulturens betydning</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lang="da-DK" dirty="0" smtClean="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lang="da-DK" dirty="0" smtClean="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None/>
              <a:tabLst/>
              <a:defRPr/>
            </a:pPr>
            <a:endParaRPr lang="da-DK" dirty="0">
              <a:latin typeface="Verdana" charset="0"/>
              <a:ea typeface="Verdana" charset="0"/>
              <a:cs typeface="Verdana" charset="0"/>
            </a:endParaRPr>
          </a:p>
          <a:p>
            <a:pPr marL="285750" marR="0" lvl="0" indent="-285750" defTabSz="914400" eaLnBrk="1" fontAlgn="auto" latinLnBrk="0" hangingPunct="1">
              <a:lnSpc>
                <a:spcPct val="100000"/>
              </a:lnSpc>
              <a:spcBef>
                <a:spcPts val="0"/>
              </a:spcBef>
              <a:spcAft>
                <a:spcPts val="0"/>
              </a:spcAft>
              <a:buClrTx/>
              <a:buSzTx/>
              <a:buFont typeface="Arial" charset="0"/>
              <a:buNone/>
              <a:tabLst/>
              <a:defRPr/>
            </a:pPr>
            <a:endParaRPr lang="da-DK" dirty="0">
              <a:latin typeface="Verdana" charset="0"/>
              <a:ea typeface="Verdana" charset="0"/>
              <a:cs typeface="Verdana" charset="0"/>
            </a:endParaRPr>
          </a:p>
        </p:txBody>
      </p:sp>
    </p:spTree>
    <p:extLst>
      <p:ext uri="{BB962C8B-B14F-4D97-AF65-F5344CB8AC3E}">
        <p14:creationId xmlns:p14="http://schemas.microsoft.com/office/powerpoint/2010/main" xmlns="" val="1452589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00544"/>
            <a:ext cx="8229600" cy="1565565"/>
          </a:xfrm>
        </p:spPr>
        <p:txBody>
          <a:bodyPr>
            <a:normAutofit/>
          </a:bodyPr>
          <a:lstStyle/>
          <a:p>
            <a:pPr marL="571500" indent="-571500">
              <a:buFont typeface="Arial" charset="0"/>
              <a:buChar char="•"/>
            </a:pPr>
            <a:r>
              <a:rPr lang="da-DK" dirty="0" smtClean="0"/>
              <a:t>Spørgsmål fra salen til </a:t>
            </a:r>
            <a:r>
              <a:rPr lang="da-DK" dirty="0" err="1" smtClean="0"/>
              <a:t>Memox</a:t>
            </a:r>
            <a:endParaRPr lang="da-DK" dirty="0"/>
          </a:p>
        </p:txBody>
      </p:sp>
      <p:sp>
        <p:nvSpPr>
          <p:cNvPr id="3" name="Pladsholder til indhold 2"/>
          <p:cNvSpPr>
            <a:spLocks noGrp="1"/>
          </p:cNvSpPr>
          <p:nvPr>
            <p:ph idx="1"/>
          </p:nvPr>
        </p:nvSpPr>
        <p:spPr>
          <a:xfrm>
            <a:off x="457200" y="3103418"/>
            <a:ext cx="8229600" cy="3022745"/>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da-DK" dirty="0" smtClean="0"/>
          </a:p>
        </p:txBody>
      </p:sp>
    </p:spTree>
    <p:extLst>
      <p:ext uri="{BB962C8B-B14F-4D97-AF65-F5344CB8AC3E}">
        <p14:creationId xmlns:p14="http://schemas.microsoft.com/office/powerpoint/2010/main" xmlns="" val="1464177535"/>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2542</TotalTime>
  <Words>865</Words>
  <Application>Microsoft Office PowerPoint</Application>
  <PresentationFormat>On-screen Show (4:3)</PresentationFormat>
  <Paragraphs>172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Kontortema</vt:lpstr>
      <vt:lpstr>Slide 1</vt:lpstr>
      <vt:lpstr>Slide 2</vt:lpstr>
      <vt:lpstr>Slide 3</vt:lpstr>
      <vt:lpstr>Slide 4</vt:lpstr>
      <vt:lpstr>Slide 5</vt:lpstr>
      <vt:lpstr>Slide 6</vt:lpstr>
      <vt:lpstr>Spørgsmål fra salen til Memox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Anne Sofie True</dc:creator>
  <cp:lastModifiedBy>Susie</cp:lastModifiedBy>
  <cp:revision>107</cp:revision>
  <cp:lastPrinted>2017-11-13T14:36:43Z</cp:lastPrinted>
  <dcterms:created xsi:type="dcterms:W3CDTF">2017-08-28T06:57:43Z</dcterms:created>
  <dcterms:modified xsi:type="dcterms:W3CDTF">2019-03-16T09:52:47Z</dcterms:modified>
</cp:coreProperties>
</file>