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1" r:id="rId6"/>
    <p:sldId id="260" r:id="rId7"/>
    <p:sldId id="265" r:id="rId8"/>
    <p:sldId id="266" r:id="rId9"/>
    <p:sldId id="267" r:id="rId10"/>
    <p:sldId id="268" r:id="rId11"/>
    <p:sldId id="269" r:id="rId12"/>
    <p:sldId id="270" r:id="rId13"/>
    <p:sldId id="271" r:id="rId14"/>
    <p:sldId id="272" r:id="rId15"/>
    <p:sldId id="273" r:id="rId1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p:cViewPr varScale="1">
        <p:scale>
          <a:sx n="120" d="100"/>
          <a:sy n="120" d="100"/>
        </p:scale>
        <p:origin x="-120" y="-13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5289DD5-EEE4-4FA8-9333-6A6B0B2045B0}"/>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 xmlns:a16="http://schemas.microsoft.com/office/drawing/2014/main" id="{2A19DBEF-1CCE-416C-A653-C583F776AA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 xmlns:a16="http://schemas.microsoft.com/office/drawing/2014/main" id="{F288510C-A2F6-4ECD-A6E2-F6868A777FDB}"/>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71E8BFA4-0154-4357-8B3B-1941D5405EE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E8C14CDE-1114-428C-BFF3-3D0864DA2D3D}"/>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184567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4B01CC9-87F4-474E-868A-066228949C7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 xmlns:a16="http://schemas.microsoft.com/office/drawing/2014/main" id="{D786B242-CC91-4CE3-A470-A10CE313E86D}"/>
              </a:ext>
            </a:extLst>
          </p:cNvPr>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46295822-4790-46CF-AE66-3B8D9AEA193A}"/>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C5F197FC-7EE6-401F-96E1-12FF52E7FB3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6F1C4E0B-4371-4335-B7FE-59120A356291}"/>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382866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 xmlns:a16="http://schemas.microsoft.com/office/drawing/2014/main" id="{CFDA0FFA-FC67-449A-AE8A-F1400594700B}"/>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 xmlns:a16="http://schemas.microsoft.com/office/drawing/2014/main" id="{6A877644-016B-4F2F-9C18-9FC31C4C3E21}"/>
              </a:ext>
            </a:extLst>
          </p:cNvPr>
          <p:cNvSpPr>
            <a:spLocks noGrp="1"/>
          </p:cNvSpPr>
          <p:nvPr>
            <p:ph type="body" orient="vert" idx="1"/>
          </p:nvPr>
        </p:nvSpPr>
        <p:spPr>
          <a:xfrm>
            <a:off x="838200" y="365125"/>
            <a:ext cx="7734300" cy="581183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0683F53C-F3FF-432B-BEF2-6F856F51A544}"/>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1066A26A-2D16-4D70-B222-5BC55AECDF2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0AF52559-5E58-458A-BB29-BD01961B238A}"/>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181387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DAFD0EA-F5C4-4F5A-AE20-1AAE3779D62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253CC29E-33B8-4C28-AB00-C3FA8DD29D22}"/>
              </a:ext>
            </a:extLst>
          </p:cNvPr>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5BA3783A-B615-4056-815F-1DF5B3D2E222}"/>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785BE511-79C9-402E-9DE1-0F5ECF51F89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E66CFA5B-9063-4335-ABD3-FADE6237ADD5}"/>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164224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23161E6-C467-4D5D-ACED-077EEE7D344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 xmlns:a16="http://schemas.microsoft.com/office/drawing/2014/main" id="{E560BEA0-353F-46F1-932A-871DCD7CD0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a:t>
            </a:r>
          </a:p>
        </p:txBody>
      </p:sp>
      <p:sp>
        <p:nvSpPr>
          <p:cNvPr id="4" name="Pladsholder til dato 3">
            <a:extLst>
              <a:ext uri="{FF2B5EF4-FFF2-40B4-BE49-F238E27FC236}">
                <a16:creationId xmlns="" xmlns:a16="http://schemas.microsoft.com/office/drawing/2014/main" id="{B791049D-6174-4A01-A38F-03667CE39B99}"/>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F1A5BAEE-FEB0-4828-BF4D-BDE1EDC578A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 xmlns:a16="http://schemas.microsoft.com/office/drawing/2014/main" id="{2FD05E05-DF76-441E-8BEF-2C52EDB241CE}"/>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68380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6EFC880-F3E0-4693-8475-66752D4F318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F068423D-BCEF-4920-86A4-F2DC34B728B9}"/>
              </a:ext>
            </a:extLst>
          </p:cNvPr>
          <p:cNvSpPr>
            <a:spLocks noGrp="1"/>
          </p:cNvSpPr>
          <p:nvPr>
            <p:ph sz="half" idx="1"/>
          </p:nvPr>
        </p:nvSpPr>
        <p:spPr>
          <a:xfrm>
            <a:off x="838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 xmlns:a16="http://schemas.microsoft.com/office/drawing/2014/main" id="{06F60E62-2655-4F42-BF5D-669407BFCAB7}"/>
              </a:ext>
            </a:extLst>
          </p:cNvPr>
          <p:cNvSpPr>
            <a:spLocks noGrp="1"/>
          </p:cNvSpPr>
          <p:nvPr>
            <p:ph sz="half" idx="2"/>
          </p:nvPr>
        </p:nvSpPr>
        <p:spPr>
          <a:xfrm>
            <a:off x="6172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 xmlns:a16="http://schemas.microsoft.com/office/drawing/2014/main" id="{D052390E-CF5B-45A2-92B0-6F7EED30772C}"/>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6" name="Pladsholder til sidefod 5">
            <a:extLst>
              <a:ext uri="{FF2B5EF4-FFF2-40B4-BE49-F238E27FC236}">
                <a16:creationId xmlns="" xmlns:a16="http://schemas.microsoft.com/office/drawing/2014/main" id="{3E1816CE-5E62-40CB-B808-BB420EFC1C66}"/>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468E37E7-B9F5-4B38-8D67-5C804C07162D}"/>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290905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DF7E586-D07C-4E8A-9E40-AB3DD31D39FE}"/>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 xmlns:a16="http://schemas.microsoft.com/office/drawing/2014/main" id="{CF11A26C-F5BB-4E23-8AA6-36CAC3FEF1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Pladsholder til indhold 3">
            <a:extLst>
              <a:ext uri="{FF2B5EF4-FFF2-40B4-BE49-F238E27FC236}">
                <a16:creationId xmlns="" xmlns:a16="http://schemas.microsoft.com/office/drawing/2014/main" id="{6DFEC0AF-5FDA-4DBE-A38E-FC52E44B131B}"/>
              </a:ext>
            </a:extLst>
          </p:cNvPr>
          <p:cNvSpPr>
            <a:spLocks noGrp="1"/>
          </p:cNvSpPr>
          <p:nvPr>
            <p:ph sz="half" idx="2"/>
          </p:nvPr>
        </p:nvSpPr>
        <p:spPr>
          <a:xfrm>
            <a:off x="839788"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 xmlns:a16="http://schemas.microsoft.com/office/drawing/2014/main" id="{4E90EE21-3518-4A88-B06D-67FC80B7E7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Pladsholder til indhold 5">
            <a:extLst>
              <a:ext uri="{FF2B5EF4-FFF2-40B4-BE49-F238E27FC236}">
                <a16:creationId xmlns="" xmlns:a16="http://schemas.microsoft.com/office/drawing/2014/main" id="{37A9DAEE-98B2-48B1-9BAB-605CB4DC8A04}"/>
              </a:ext>
            </a:extLst>
          </p:cNvPr>
          <p:cNvSpPr>
            <a:spLocks noGrp="1"/>
          </p:cNvSpPr>
          <p:nvPr>
            <p:ph sz="quarter" idx="4"/>
          </p:nvPr>
        </p:nvSpPr>
        <p:spPr>
          <a:xfrm>
            <a:off x="6172200"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 xmlns:a16="http://schemas.microsoft.com/office/drawing/2014/main" id="{08D57071-441A-4C73-9920-86B300229C3C}"/>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8" name="Pladsholder til sidefod 7">
            <a:extLst>
              <a:ext uri="{FF2B5EF4-FFF2-40B4-BE49-F238E27FC236}">
                <a16:creationId xmlns="" xmlns:a16="http://schemas.microsoft.com/office/drawing/2014/main" id="{B1E33061-884C-4727-884C-3F62AC3E9EBC}"/>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 xmlns:a16="http://schemas.microsoft.com/office/drawing/2014/main" id="{2EB363FC-C884-4F37-B90B-6E61AAC33561}"/>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1870089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04E830D-11B0-4352-BB92-A15CCDA7D3A4}"/>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 xmlns:a16="http://schemas.microsoft.com/office/drawing/2014/main" id="{032A42FC-9F44-470E-9283-11974CAE27FF}"/>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4" name="Pladsholder til sidefod 3">
            <a:extLst>
              <a:ext uri="{FF2B5EF4-FFF2-40B4-BE49-F238E27FC236}">
                <a16:creationId xmlns="" xmlns:a16="http://schemas.microsoft.com/office/drawing/2014/main" id="{B5C2598C-5291-426F-A9F2-A7A2A9FF9EE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 xmlns:a16="http://schemas.microsoft.com/office/drawing/2014/main" id="{72C23E7F-08A2-40B1-96DB-D65C1E042746}"/>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409508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 xmlns:a16="http://schemas.microsoft.com/office/drawing/2014/main" id="{78029E16-0E6D-46BB-94CE-20E9D5EECE62}"/>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3" name="Pladsholder til sidefod 2">
            <a:extLst>
              <a:ext uri="{FF2B5EF4-FFF2-40B4-BE49-F238E27FC236}">
                <a16:creationId xmlns="" xmlns:a16="http://schemas.microsoft.com/office/drawing/2014/main" id="{B18F745B-F11E-4F69-9782-8FDC6733674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 xmlns:a16="http://schemas.microsoft.com/office/drawing/2014/main" id="{4F116BC3-BC36-4DCC-A721-BBFAF16D249E}"/>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335877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C4FA352-30BC-4A64-ADE6-6294018C798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 xmlns:a16="http://schemas.microsoft.com/office/drawing/2014/main" id="{5A04127D-3333-44B3-8A22-1133FD3664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 xmlns:a16="http://schemas.microsoft.com/office/drawing/2014/main" id="{8E008CE5-3D53-4FF7-A86D-5BC5317F2D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 xmlns:a16="http://schemas.microsoft.com/office/drawing/2014/main" id="{FE633E5B-714A-47C2-9EEC-6EFB15BD4542}"/>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6" name="Pladsholder til sidefod 5">
            <a:extLst>
              <a:ext uri="{FF2B5EF4-FFF2-40B4-BE49-F238E27FC236}">
                <a16:creationId xmlns="" xmlns:a16="http://schemas.microsoft.com/office/drawing/2014/main" id="{29CCD7B6-EA3B-40C3-B441-D692048C202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5CCCDB01-AB0A-45F9-9A72-B89797839DDD}"/>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247197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6526F13-5949-43D3-9F2E-C76A2F5EA2B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 xmlns:a16="http://schemas.microsoft.com/office/drawing/2014/main" id="{1300081D-2AC7-4943-84F4-7D41307FF1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 xmlns:a16="http://schemas.microsoft.com/office/drawing/2014/main" id="{B328A67C-3201-42ED-AD79-76F3FECF9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 xmlns:a16="http://schemas.microsoft.com/office/drawing/2014/main" id="{4299DE01-03F9-4CA3-B75D-F5AA21FE07DA}"/>
              </a:ext>
            </a:extLst>
          </p:cNvPr>
          <p:cNvSpPr>
            <a:spLocks noGrp="1"/>
          </p:cNvSpPr>
          <p:nvPr>
            <p:ph type="dt" sz="half" idx="10"/>
          </p:nvPr>
        </p:nvSpPr>
        <p:spPr/>
        <p:txBody>
          <a:bodyPr/>
          <a:lstStyle/>
          <a:p>
            <a:fld id="{1007D07B-9E01-4017-8F43-0C22C5B981C5}" type="datetimeFigureOut">
              <a:rPr lang="da-DK" smtClean="0"/>
              <a:pPr/>
              <a:t>16-03-2019</a:t>
            </a:fld>
            <a:endParaRPr lang="da-DK"/>
          </a:p>
        </p:txBody>
      </p:sp>
      <p:sp>
        <p:nvSpPr>
          <p:cNvPr id="6" name="Pladsholder til sidefod 5">
            <a:extLst>
              <a:ext uri="{FF2B5EF4-FFF2-40B4-BE49-F238E27FC236}">
                <a16:creationId xmlns="" xmlns:a16="http://schemas.microsoft.com/office/drawing/2014/main" id="{9179AFAD-CFB2-4394-88E7-EE09D58DC4B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 xmlns:a16="http://schemas.microsoft.com/office/drawing/2014/main" id="{65B09C4A-E5AF-49C1-9D13-DFB2F39799D9}"/>
              </a:ext>
            </a:extLst>
          </p:cNvPr>
          <p:cNvSpPr>
            <a:spLocks noGrp="1"/>
          </p:cNvSpPr>
          <p:nvPr>
            <p:ph type="sldNum" sz="quarter" idx="12"/>
          </p:nvPr>
        </p:nvSpPr>
        <p:spPr/>
        <p:txBody>
          <a:body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334838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 xmlns:a16="http://schemas.microsoft.com/office/drawing/2014/main" id="{67EE6E5C-0236-4772-86A7-6A89FDF9D3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 xmlns:a16="http://schemas.microsoft.com/office/drawing/2014/main" id="{57E8E34F-A696-42CC-8102-D2421C338E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 xmlns:a16="http://schemas.microsoft.com/office/drawing/2014/main" id="{448D2D61-844A-40B1-9F76-410AE0460D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7D07B-9E01-4017-8F43-0C22C5B981C5}" type="datetimeFigureOut">
              <a:rPr lang="da-DK" smtClean="0"/>
              <a:pPr/>
              <a:t>16-03-2019</a:t>
            </a:fld>
            <a:endParaRPr lang="da-DK"/>
          </a:p>
        </p:txBody>
      </p:sp>
      <p:sp>
        <p:nvSpPr>
          <p:cNvPr id="5" name="Pladsholder til sidefod 4">
            <a:extLst>
              <a:ext uri="{FF2B5EF4-FFF2-40B4-BE49-F238E27FC236}">
                <a16:creationId xmlns="" xmlns:a16="http://schemas.microsoft.com/office/drawing/2014/main" id="{ED1A2D8D-B25F-4267-8627-8070C5E37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 xmlns:a16="http://schemas.microsoft.com/office/drawing/2014/main" id="{5B60556A-9A7C-4CD0-B8F8-0D5DEEA6B4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F1365-56E3-49E4-919B-94B975C53C22}" type="slidenum">
              <a:rPr lang="da-DK" smtClean="0"/>
              <a:pPr/>
              <a:t>‹#›</a:t>
            </a:fld>
            <a:endParaRPr lang="da-DK"/>
          </a:p>
        </p:txBody>
      </p:sp>
    </p:spTree>
    <p:extLst>
      <p:ext uri="{BB962C8B-B14F-4D97-AF65-F5344CB8AC3E}">
        <p14:creationId xmlns:p14="http://schemas.microsoft.com/office/powerpoint/2010/main" xmlns="" val="386056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89DD7CA-D4CD-47DD-87F6-9A9A72EECC0C}"/>
              </a:ext>
            </a:extLst>
          </p:cNvPr>
          <p:cNvSpPr>
            <a:spLocks noGrp="1"/>
          </p:cNvSpPr>
          <p:nvPr>
            <p:ph type="ctrTitle"/>
          </p:nvPr>
        </p:nvSpPr>
        <p:spPr/>
        <p:txBody>
          <a:bodyPr/>
          <a:lstStyle/>
          <a:p>
            <a:r>
              <a:rPr lang="da-DK" b="1" dirty="0"/>
              <a:t>RIFT: AT blive undersøgt</a:t>
            </a:r>
          </a:p>
        </p:txBody>
      </p:sp>
      <p:sp>
        <p:nvSpPr>
          <p:cNvPr id="3" name="Undertitel 2">
            <a:extLst>
              <a:ext uri="{FF2B5EF4-FFF2-40B4-BE49-F238E27FC236}">
                <a16:creationId xmlns="" xmlns:a16="http://schemas.microsoft.com/office/drawing/2014/main" id="{D2E89607-8364-4060-A774-1512D92CFE32}"/>
              </a:ext>
            </a:extLst>
          </p:cNvPr>
          <p:cNvSpPr>
            <a:spLocks noGrp="1"/>
          </p:cNvSpPr>
          <p:nvPr>
            <p:ph type="subTitle" idx="1"/>
          </p:nvPr>
        </p:nvSpPr>
        <p:spPr>
          <a:xfrm>
            <a:off x="1524000" y="3602037"/>
            <a:ext cx="9144000" cy="2781509"/>
          </a:xfrm>
        </p:spPr>
        <p:txBody>
          <a:bodyPr>
            <a:normAutofit/>
          </a:bodyPr>
          <a:lstStyle/>
          <a:p>
            <a:r>
              <a:rPr lang="da-DK" dirty="0"/>
              <a:t>Hvorfor er det et vigtigt emne for RIFT?</a:t>
            </a:r>
          </a:p>
          <a:p>
            <a:endParaRPr lang="da-DK" dirty="0"/>
          </a:p>
          <a:p>
            <a:pPr marL="342900" indent="-342900" algn="l">
              <a:buFont typeface="Arial" panose="020B0604020202020204" pitchFamily="34" charset="0"/>
              <a:buChar char="•"/>
            </a:pPr>
            <a:r>
              <a:rPr lang="da-DK" dirty="0"/>
              <a:t>Kort om RIFT </a:t>
            </a:r>
          </a:p>
          <a:p>
            <a:pPr marL="342900" indent="-342900" algn="l">
              <a:buFont typeface="Arial" panose="020B0604020202020204" pitchFamily="34" charset="0"/>
              <a:buChar char="•"/>
            </a:pPr>
            <a:r>
              <a:rPr lang="da-DK" dirty="0"/>
              <a:t>Brev til kommuner 2017, Ressourcegruppe, temaarrangementer</a:t>
            </a:r>
          </a:p>
          <a:p>
            <a:pPr marL="342900" indent="-342900" algn="l">
              <a:buFont typeface="Arial" panose="020B0604020202020204" pitchFamily="34" charset="0"/>
              <a:buChar char="•"/>
            </a:pPr>
            <a:r>
              <a:rPr lang="da-DK" dirty="0"/>
              <a:t>Case - samlingerne – At blive undersøgt</a:t>
            </a:r>
          </a:p>
          <a:p>
            <a:pPr marL="342900" indent="-342900" algn="l">
              <a:buFont typeface="Arial" panose="020B0604020202020204" pitchFamily="34" charset="0"/>
              <a:buChar char="•"/>
            </a:pPr>
            <a:r>
              <a:rPr lang="da-DK" dirty="0"/>
              <a:t>Fokus på oplevelserne fra familiernes/ forældrenes side</a:t>
            </a:r>
          </a:p>
          <a:p>
            <a:pPr marL="342900" indent="-342900" algn="l">
              <a:buFont typeface="Arial" panose="020B0604020202020204" pitchFamily="34" charset="0"/>
              <a:buChar char="•"/>
            </a:pPr>
            <a:endParaRPr lang="da-DK" dirty="0"/>
          </a:p>
          <a:p>
            <a:pPr algn="l"/>
            <a:endParaRPr lang="da-DK" dirty="0"/>
          </a:p>
          <a:p>
            <a:pPr marL="342900" indent="-342900" algn="l">
              <a:buFont typeface="Arial" panose="020B0604020202020204" pitchFamily="34" charset="0"/>
              <a:buChar char="•"/>
            </a:pPr>
            <a:endParaRPr lang="da-DK" dirty="0"/>
          </a:p>
        </p:txBody>
      </p:sp>
      <p:pic>
        <p:nvPicPr>
          <p:cNvPr id="7" name="Billede 6">
            <a:extLst>
              <a:ext uri="{FF2B5EF4-FFF2-40B4-BE49-F238E27FC236}">
                <a16:creationId xmlns="" xmlns:a16="http://schemas.microsoft.com/office/drawing/2014/main" id="{A7A9906F-84DC-40FC-BD6C-4AD2465A106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flipV="1">
            <a:off x="0" y="1122363"/>
            <a:ext cx="12192000" cy="1041255"/>
          </a:xfrm>
          <a:prstGeom prst="rect">
            <a:avLst/>
          </a:prstGeom>
        </p:spPr>
      </p:pic>
      <p:pic>
        <p:nvPicPr>
          <p:cNvPr id="9" name="Billede 8">
            <a:extLst>
              <a:ext uri="{FF2B5EF4-FFF2-40B4-BE49-F238E27FC236}">
                <a16:creationId xmlns="" xmlns:a16="http://schemas.microsoft.com/office/drawing/2014/main" id="{2AC82076-CA6A-4EB7-98C8-B7AF3FFD16E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019909" y="4071668"/>
            <a:ext cx="2208363" cy="589034"/>
          </a:xfrm>
          <a:prstGeom prst="rect">
            <a:avLst/>
          </a:prstGeom>
        </p:spPr>
      </p:pic>
    </p:spTree>
    <p:extLst>
      <p:ext uri="{BB962C8B-B14F-4D97-AF65-F5344CB8AC3E}">
        <p14:creationId xmlns:p14="http://schemas.microsoft.com/office/powerpoint/2010/main" xmlns="" val="2701070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a:bodyPr>
          <a:lstStyle/>
          <a:p>
            <a:pPr algn="l"/>
            <a:r>
              <a:rPr lang="da-DK" sz="4800" b="1" dirty="0"/>
              <a:t>Ugennemsigtige, uklare undersøgelser/forløb</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133598"/>
          </a:xfrm>
        </p:spPr>
        <p:txBody>
          <a:bodyPr>
            <a:normAutofit/>
          </a:bodyPr>
          <a:lstStyle/>
          <a:p>
            <a:pPr algn="l"/>
            <a:r>
              <a:rPr lang="da-DK" sz="1600" dirty="0"/>
              <a:t>2 eksempler : Uklart og ikke fagligt forløb ufødt barn, familie med flere børn langt og ”</a:t>
            </a:r>
            <a:r>
              <a:rPr lang="da-DK" sz="1600" dirty="0" err="1"/>
              <a:t>sik-sakket</a:t>
            </a:r>
            <a:r>
              <a:rPr lang="da-DK" sz="1600" dirty="0"/>
              <a:t>” undersøgelsesforløb</a:t>
            </a:r>
          </a:p>
          <a:p>
            <a:pPr marL="285750" indent="-285750" algn="l">
              <a:buFont typeface="Arial" panose="020B0604020202020204" pitchFamily="34" charset="0"/>
              <a:buChar char="•"/>
            </a:pPr>
            <a:r>
              <a:rPr lang="da-DK" sz="1600" dirty="0"/>
              <a:t>Svingende faglighed med bl.a. </a:t>
            </a:r>
          </a:p>
          <a:p>
            <a:pPr marL="285750" indent="-285750" algn="l">
              <a:buFont typeface="Arial" panose="020B0604020202020204" pitchFamily="34" charset="0"/>
              <a:buChar char="•"/>
            </a:pPr>
            <a:r>
              <a:rPr lang="da-DK" sz="1600" dirty="0"/>
              <a:t>Selektiv anvendelse af ekspertudsagn </a:t>
            </a:r>
          </a:p>
          <a:p>
            <a:pPr marL="285750" indent="-285750" algn="l">
              <a:buFont typeface="Arial" panose="020B0604020202020204" pitchFamily="34" charset="0"/>
              <a:buChar char="•"/>
            </a:pPr>
            <a:r>
              <a:rPr lang="da-DK" sz="1600" dirty="0"/>
              <a:t>Ukritiskhed overfor kilder</a:t>
            </a:r>
          </a:p>
          <a:p>
            <a:pPr marL="285750" indent="-285750" algn="l">
              <a:buFont typeface="Arial" panose="020B0604020202020204" pitchFamily="34" charset="0"/>
              <a:buChar char="•"/>
            </a:pPr>
            <a:r>
              <a:rPr lang="da-DK" sz="1600" dirty="0"/>
              <a:t>Tunnelsyn</a:t>
            </a:r>
          </a:p>
          <a:p>
            <a:pPr marL="285750" indent="-285750" algn="l">
              <a:buFont typeface="Arial" panose="020B0604020202020204" pitchFamily="34" charset="0"/>
              <a:buChar char="•"/>
            </a:pPr>
            <a:endParaRPr lang="da-DK" sz="1600" dirty="0"/>
          </a:p>
          <a:p>
            <a:pPr algn="l"/>
            <a:endParaRPr lang="da-DK" sz="1600" dirty="0"/>
          </a:p>
          <a:p>
            <a:pPr algn="l"/>
            <a:endParaRPr lang="da-DK" sz="1600"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342554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a:t>At blive undersøgt del 2</a:t>
            </a:r>
            <a:endParaRPr lang="da-DK"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2811642"/>
          </a:xfrm>
        </p:spPr>
        <p:txBody>
          <a:bodyPr>
            <a:normAutofit lnSpcReduction="10000"/>
          </a:bodyPr>
          <a:lstStyle/>
          <a:p>
            <a:r>
              <a:rPr lang="da-DK" dirty="0"/>
              <a:t>Forskning, anbefalinger, debat – case-samlingen s. 18 -29 </a:t>
            </a:r>
          </a:p>
          <a:p>
            <a:r>
              <a:rPr lang="da-DK" u="sng" dirty="0"/>
              <a:t>Forældrekompetenceundersøgelser</a:t>
            </a:r>
          </a:p>
          <a:p>
            <a:pPr marL="285750" indent="-285750" algn="l">
              <a:buFont typeface="Arial" panose="020B0604020202020204" pitchFamily="34" charset="0"/>
              <a:buChar char="•"/>
            </a:pPr>
            <a:r>
              <a:rPr lang="da-DK" sz="1600" dirty="0"/>
              <a:t>Metodefrihed over retssikkerhed (P1 Dokumentar, 2012)</a:t>
            </a:r>
          </a:p>
          <a:p>
            <a:pPr marL="285750" indent="-285750" algn="l">
              <a:buFont typeface="Arial" panose="020B0604020202020204" pitchFamily="34" charset="0"/>
              <a:buChar char="•"/>
            </a:pPr>
            <a:r>
              <a:rPr lang="da-DK" sz="1600" dirty="0"/>
              <a:t>Forskning?</a:t>
            </a:r>
          </a:p>
          <a:p>
            <a:pPr marL="285750" indent="-285750" algn="l">
              <a:buFont typeface="Arial" panose="020B0604020202020204" pitchFamily="34" charset="0"/>
              <a:buChar char="•"/>
            </a:pPr>
            <a:r>
              <a:rPr lang="da-DK" sz="1600" dirty="0"/>
              <a:t>”Adoption uden samtykke: ni metoder til at afdække forældreevne” / Socialstyrelsen, 2015</a:t>
            </a:r>
          </a:p>
          <a:p>
            <a:pPr marL="285750" indent="-285750" algn="l">
              <a:buFont typeface="Arial" panose="020B0604020202020204" pitchFamily="34" charset="0"/>
              <a:buChar char="•"/>
            </a:pPr>
            <a:r>
              <a:rPr lang="da-DK" sz="1600" dirty="0"/>
              <a:t>Retningslinjer for udarbejdelse og anvendelse af forældrekompetenceundersøgelser udarbejdet af Socialministeriet, 2011</a:t>
            </a:r>
          </a:p>
          <a:p>
            <a:pPr marL="285750" indent="-285750" algn="l">
              <a:buFont typeface="Arial" panose="020B0604020202020204" pitchFamily="34" charset="0"/>
              <a:buChar char="•"/>
            </a:pPr>
            <a:r>
              <a:rPr lang="da-DK" sz="1600" dirty="0"/>
              <a:t>Ankestyrelsens rapport om Kommunernes anvendelse af forældrekompetenceundersøgelser, 2012</a:t>
            </a:r>
          </a:p>
          <a:p>
            <a:pPr marL="285750" indent="-285750" algn="l">
              <a:buFont typeface="Arial" panose="020B0604020202020204" pitchFamily="34" charset="0"/>
              <a:buChar char="•"/>
            </a:pPr>
            <a:endParaRPr lang="da-DK" sz="1600" dirty="0"/>
          </a:p>
          <a:p>
            <a:pPr marL="285750" indent="-285750" algn="l">
              <a:buFont typeface="Arial" panose="020B0604020202020204" pitchFamily="34" charset="0"/>
              <a:buChar char="•"/>
            </a:pPr>
            <a:endParaRPr lang="da-DK" sz="1600" dirty="0"/>
          </a:p>
          <a:p>
            <a:endParaRPr lang="da-DK" u="sng" dirty="0"/>
          </a:p>
          <a:p>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2254431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fontScale="90000"/>
          </a:bodyPr>
          <a:lstStyle/>
          <a:p>
            <a:r>
              <a:rPr lang="da-DK" sz="2700" dirty="0"/>
              <a:t/>
            </a:r>
            <a:br>
              <a:rPr lang="da-DK" sz="2700" dirty="0"/>
            </a:br>
            <a:r>
              <a:rPr lang="da-DK" sz="2700" dirty="0"/>
              <a:t/>
            </a:r>
            <a:br>
              <a:rPr lang="da-DK" sz="2700" dirty="0"/>
            </a:br>
            <a:r>
              <a:rPr lang="da-DK" sz="2700" b="1" dirty="0"/>
              <a:t>Forskning, anbefalinger, debat – case-samlingen s. 18 -29 </a:t>
            </a:r>
            <a:br>
              <a:rPr lang="da-DK" sz="2700" b="1" dirty="0"/>
            </a:br>
            <a:r>
              <a:rPr lang="da-DK" sz="2700" b="1" u="sng" dirty="0"/>
              <a:t>Forældrekompetenceundersøgelser</a:t>
            </a:r>
            <a:r>
              <a:rPr lang="da-DK" u="sng" dirty="0"/>
              <a:t/>
            </a:r>
            <a:br>
              <a:rPr lang="da-DK" u="sng" dirty="0"/>
            </a:br>
            <a:endParaRPr lang="da-DK"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p:txBody>
          <a:bodyPr>
            <a:normAutofit/>
          </a:bodyPr>
          <a:lstStyle/>
          <a:p>
            <a:pPr marL="285750" indent="-285750" algn="l">
              <a:buFont typeface="Arial" panose="020B0604020202020204" pitchFamily="34" charset="0"/>
              <a:buChar char="•"/>
            </a:pPr>
            <a:r>
              <a:rPr lang="da-DK" sz="1600" dirty="0"/>
              <a:t>Tænketanken </a:t>
            </a:r>
            <a:r>
              <a:rPr lang="da-DK" sz="1600" dirty="0" err="1"/>
              <a:t>Justitia</a:t>
            </a:r>
            <a:r>
              <a:rPr lang="da-DK" sz="1600" dirty="0"/>
              <a:t>: Tvangsanbringelser – retssikkerhed i en kompliceret beslutningsproces, 2018</a:t>
            </a:r>
          </a:p>
          <a:p>
            <a:pPr marL="285750" indent="-285750" algn="l">
              <a:buFont typeface="Arial" panose="020B0604020202020204" pitchFamily="34" charset="0"/>
              <a:buChar char="•"/>
            </a:pPr>
            <a:r>
              <a:rPr lang="da-DK" sz="1600" dirty="0"/>
              <a:t>Dansk Psykolog Forenings anbefalinger</a:t>
            </a:r>
          </a:p>
          <a:p>
            <a:pPr marL="285750" indent="-285750" algn="l">
              <a:buFont typeface="Arial" panose="020B0604020202020204" pitchFamily="34" charset="0"/>
              <a:buChar char="•"/>
            </a:pPr>
            <a:r>
              <a:rPr lang="da-DK" sz="1600" dirty="0"/>
              <a:t>Dansk Psykolog Forenings etiknævn: Forældreressource-og børnesagkyndige undersøgelser</a:t>
            </a:r>
          </a:p>
          <a:p>
            <a:pPr marL="285750" indent="-285750" algn="l">
              <a:buFont typeface="Arial" panose="020B0604020202020204" pitchFamily="34" charset="0"/>
              <a:buChar char="•"/>
            </a:pPr>
            <a:r>
              <a:rPr lang="da-DK" sz="1600" dirty="0"/>
              <a:t>Generelle etiske principper for nordiske psykologer (2016-2018)</a:t>
            </a:r>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100870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a:t>RIFT- cases</a:t>
            </a:r>
            <a:r>
              <a:rPr lang="da-DK" dirty="0"/>
              <a:t>:</a:t>
            </a:r>
            <a:r>
              <a:rPr lang="da-DK" sz="2400" dirty="0"/>
              <a:t>s.53 </a:t>
            </a:r>
            <a:r>
              <a:rPr lang="da-DK" sz="2400" b="1" dirty="0"/>
              <a:t>Analysepunkter FKU:</a:t>
            </a:r>
            <a:r>
              <a:rPr lang="da-DK" sz="2400" dirty="0"/>
              <a:t> </a:t>
            </a:r>
            <a:endParaRPr lang="da-DK"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888914"/>
          </a:xfrm>
        </p:spPr>
        <p:txBody>
          <a:bodyPr>
            <a:normAutofit fontScale="40000" lnSpcReduction="20000"/>
          </a:bodyPr>
          <a:lstStyle/>
          <a:p>
            <a:pPr algn="l"/>
            <a:r>
              <a:rPr lang="da-DK" sz="2500" b="1" i="1" u="sng" dirty="0"/>
              <a:t>Analysepunkterne er valgt ud fra nedenstående emner og spørgsmål</a:t>
            </a:r>
            <a:r>
              <a:rPr lang="da-DK" sz="2500" i="1" dirty="0"/>
              <a:t>:</a:t>
            </a:r>
            <a:endParaRPr lang="da-DK" sz="2500" dirty="0"/>
          </a:p>
          <a:p>
            <a:pPr lvl="0" algn="l"/>
            <a:r>
              <a:rPr lang="da-DK" sz="2500" b="1" i="1" dirty="0"/>
              <a:t>Har forældrene haft indflydelse på valget af psykolog? / haft mulighed for at kommentere kommunens valg af psykolog? Hvordan begrunder kommunen sit valg af psykolog?</a:t>
            </a:r>
            <a:endParaRPr lang="da-DK" sz="2500" dirty="0"/>
          </a:p>
          <a:p>
            <a:pPr lvl="0" algn="l"/>
            <a:r>
              <a:rPr lang="da-DK" sz="2500" i="1" dirty="0"/>
              <a:t>Er der taget højde for, at der ikke er tale om dobbeltroller (ved brug af kommunens egne psykologer), bruger kommunen faste eksterne psykologer/ er disse lige egnede til alle målgrupper?</a:t>
            </a:r>
          </a:p>
          <a:p>
            <a:pPr lvl="0" algn="l"/>
            <a:endParaRPr lang="da-DK" sz="2500" dirty="0"/>
          </a:p>
          <a:p>
            <a:pPr lvl="0" algn="l"/>
            <a:r>
              <a:rPr lang="da-DK" sz="2500" b="1" i="1" dirty="0"/>
              <a:t>Er Socialministeriets vejledende retningslinjer blevet fulgt? Herunder</a:t>
            </a:r>
            <a:endParaRPr lang="da-DK" sz="2500" dirty="0"/>
          </a:p>
          <a:p>
            <a:pPr lvl="0" algn="l"/>
            <a:r>
              <a:rPr lang="da-DK" sz="2500" i="1" dirty="0"/>
              <a:t>Er undersøgelsen foretaget af </a:t>
            </a:r>
            <a:r>
              <a:rPr lang="da-DK" sz="2500" dirty="0"/>
              <a:t>autoriseret </a:t>
            </a:r>
            <a:r>
              <a:rPr lang="da-DK" sz="2500" i="1" dirty="0"/>
              <a:t>psykolog?</a:t>
            </a:r>
            <a:endParaRPr lang="da-DK" sz="2500" dirty="0"/>
          </a:p>
          <a:p>
            <a:pPr lvl="0" algn="l"/>
            <a:r>
              <a:rPr lang="da-DK" sz="2500" i="1" dirty="0"/>
              <a:t>Foreligger der fra forvaltningens side skriftligt opdrag/ præciseret opgavebeskrivelse?</a:t>
            </a:r>
            <a:endParaRPr lang="da-DK" sz="2500" dirty="0"/>
          </a:p>
          <a:p>
            <a:pPr lvl="0" algn="l"/>
            <a:r>
              <a:rPr lang="da-DK" sz="2500" i="1" dirty="0"/>
              <a:t>Er der forventningsafstemt mellem sagsbehandler og psykolog?</a:t>
            </a:r>
            <a:endParaRPr lang="da-DK" sz="2500" dirty="0"/>
          </a:p>
          <a:p>
            <a:pPr lvl="0" algn="l"/>
            <a:r>
              <a:rPr lang="da-DK" sz="2500" i="1" dirty="0"/>
              <a:t>Er der afholdt opstartsmøde (samlet forældre, forvaltning, psykolog/undersøgere)?</a:t>
            </a:r>
            <a:endParaRPr lang="da-DK" sz="2500" dirty="0"/>
          </a:p>
          <a:p>
            <a:pPr lvl="0" algn="l"/>
            <a:r>
              <a:rPr lang="da-DK" sz="2500" i="1" dirty="0"/>
              <a:t>Er erklæringen gennemgået med forældrene, inden den er sendt til myndighedssagsbehandleren? – </a:t>
            </a:r>
            <a:endParaRPr lang="da-DK" sz="2500" dirty="0"/>
          </a:p>
          <a:p>
            <a:pPr lvl="0" algn="l"/>
            <a:r>
              <a:rPr lang="da-DK" sz="2500" i="1" dirty="0"/>
              <a:t>og herunder: Er eventuelle uenigheder/ kommentarer skrevet ind i erklæringen?</a:t>
            </a:r>
            <a:endParaRPr lang="da-DK" sz="2500" dirty="0"/>
          </a:p>
          <a:p>
            <a:pPr algn="l"/>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3318723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a:bodyPr>
          <a:lstStyle/>
          <a:p>
            <a:r>
              <a:rPr lang="da-DK" sz="4800" b="1" dirty="0"/>
              <a:t>Analysepunkter  FKU fortsat</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2979067"/>
          </a:xfrm>
        </p:spPr>
        <p:txBody>
          <a:bodyPr>
            <a:normAutofit fontScale="47500" lnSpcReduction="20000"/>
          </a:bodyPr>
          <a:lstStyle/>
          <a:p>
            <a:pPr lvl="0" algn="l"/>
            <a:r>
              <a:rPr lang="da-DK" b="1" i="1" dirty="0"/>
              <a:t>Er Socialministeriets vejledende retningslinjer blevet fulgt? Herunder</a:t>
            </a:r>
            <a:endParaRPr lang="da-DK" dirty="0"/>
          </a:p>
          <a:p>
            <a:pPr lvl="0" algn="l"/>
            <a:r>
              <a:rPr lang="da-DK" i="1" dirty="0"/>
              <a:t>Er undersøgelsen foretaget af </a:t>
            </a:r>
            <a:r>
              <a:rPr lang="da-DK" dirty="0"/>
              <a:t>autoriseret </a:t>
            </a:r>
            <a:r>
              <a:rPr lang="da-DK" i="1" dirty="0"/>
              <a:t>psykolog?</a:t>
            </a:r>
            <a:endParaRPr lang="da-DK" dirty="0"/>
          </a:p>
          <a:p>
            <a:pPr lvl="0" algn="l"/>
            <a:r>
              <a:rPr lang="da-DK" i="1" dirty="0"/>
              <a:t>Foreligger der fra forvaltningens side skriftligt opdrag/ præciseret opgavebeskrivelse?</a:t>
            </a:r>
            <a:endParaRPr lang="da-DK" dirty="0"/>
          </a:p>
          <a:p>
            <a:pPr lvl="0" algn="l"/>
            <a:r>
              <a:rPr lang="da-DK" i="1" dirty="0"/>
              <a:t>Er der forventningsafstemt mellem sagsbehandler og psykolog?</a:t>
            </a:r>
            <a:endParaRPr lang="da-DK" dirty="0"/>
          </a:p>
          <a:p>
            <a:pPr lvl="0" algn="l"/>
            <a:r>
              <a:rPr lang="da-DK" i="1" dirty="0"/>
              <a:t>Er der afholdt opstartsmøde (samlet forældre, forvaltning, psykolog/undersøgere)?</a:t>
            </a:r>
            <a:endParaRPr lang="da-DK" dirty="0"/>
          </a:p>
          <a:p>
            <a:pPr lvl="0" algn="l"/>
            <a:r>
              <a:rPr lang="da-DK" i="1" dirty="0"/>
              <a:t>Er erklæringen gennemgået med forældrene, inden den er sendt til myndighedssagsbehandleren? – </a:t>
            </a:r>
            <a:endParaRPr lang="da-DK" dirty="0"/>
          </a:p>
          <a:p>
            <a:pPr lvl="0" algn="l"/>
            <a:r>
              <a:rPr lang="da-DK" i="1" dirty="0"/>
              <a:t>og herunder: Er eventuelle uenigheder/ kommentarer skrevet ind i erklæringen?</a:t>
            </a:r>
            <a:endParaRPr lang="da-DK" dirty="0"/>
          </a:p>
          <a:p>
            <a:pPr lvl="0" algn="l"/>
            <a:r>
              <a:rPr lang="da-DK" i="1" dirty="0"/>
              <a:t>religion, sprog og socioøkonomisk status og på de begrænsninger, der ligger i egne kulturelle, klassemæssige og kønsmæssige forudsætninger</a:t>
            </a:r>
            <a:r>
              <a:rPr lang="da-DK" dirty="0"/>
              <a:t>.</a:t>
            </a:r>
          </a:p>
          <a:p>
            <a:pPr lvl="0" algn="l"/>
            <a:r>
              <a:rPr lang="da-DK" b="1" i="1" dirty="0"/>
              <a:t>Angives der i erklæringen vejledende bemærkninger om, hvilken fremtidssituation der kan tjene barnet bedst og hvilken positiv rolle forældrene kan spille?</a:t>
            </a:r>
            <a:r>
              <a:rPr lang="da-DK" i="1" dirty="0"/>
              <a:t> Herunder anbefalinger af indsatser i forhold til forældrene</a:t>
            </a:r>
            <a:endParaRPr lang="da-DK" dirty="0"/>
          </a:p>
          <a:p>
            <a:pPr lvl="0" algn="l"/>
            <a:r>
              <a:rPr lang="da-DK" b="1" i="1" dirty="0"/>
              <a:t>Er undersøgelsen anvendelig i forhold til udviklingen af forældreskabet? – </a:t>
            </a:r>
            <a:r>
              <a:rPr lang="da-DK" i="1" dirty="0"/>
              <a:t>herunder</a:t>
            </a:r>
            <a:endParaRPr lang="da-DK" dirty="0"/>
          </a:p>
          <a:p>
            <a:pPr lvl="0" algn="l"/>
            <a:r>
              <a:rPr lang="da-DK" b="1" i="1" dirty="0"/>
              <a:t>Kan anbefalinger omsættes i en forældrehandleplan/ er der efterfølgende udarbejdet en anvendelig forældrehandleplan?</a:t>
            </a:r>
            <a:endParaRPr lang="da-DK" dirty="0"/>
          </a:p>
          <a:p>
            <a:pPr lvl="0" algn="l"/>
            <a:endParaRPr lang="da-DK" dirty="0"/>
          </a:p>
          <a:p>
            <a:pPr algn="l"/>
            <a:endParaRPr lang="da-DK" sz="1400"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2637010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a:bodyPr>
          <a:lstStyle/>
          <a:p>
            <a:r>
              <a:rPr lang="da-DK" sz="4800" b="1" dirty="0"/>
              <a:t>Statistik om 29 undersøgelser (FKU)</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3120735"/>
          </a:xfrm>
        </p:spPr>
        <p:txBody>
          <a:bodyPr>
            <a:normAutofit fontScale="85000" lnSpcReduction="20000"/>
          </a:bodyPr>
          <a:lstStyle/>
          <a:p>
            <a:r>
              <a:rPr lang="da-DK" sz="1600" dirty="0"/>
              <a:t>Case-samlingen s. 55 – 65</a:t>
            </a:r>
          </a:p>
          <a:p>
            <a:pPr marL="285750" indent="-285750" algn="l">
              <a:buFont typeface="Arial" panose="020B0604020202020204" pitchFamily="34" charset="0"/>
              <a:buChar char="•"/>
            </a:pPr>
            <a:r>
              <a:rPr lang="da-DK" sz="1500" dirty="0"/>
              <a:t>I kun 8 ud af 29 undersøgelser havde forældrene indflydelse på/ blev hørt om valg af psykolog (s.55-56).</a:t>
            </a:r>
          </a:p>
          <a:p>
            <a:pPr marL="285750" indent="-285750" algn="l">
              <a:buFont typeface="Arial" panose="020B0604020202020204" pitchFamily="34" charset="0"/>
              <a:buChar char="•"/>
            </a:pPr>
            <a:r>
              <a:rPr lang="da-DK" sz="1500" dirty="0"/>
              <a:t>I kun 7 ud af 29 undersøgelser angives, at følge Socialministeriets retningslinjer (s.57).</a:t>
            </a:r>
          </a:p>
          <a:p>
            <a:pPr marL="285750" indent="-285750" algn="l">
              <a:buFont typeface="Arial" panose="020B0604020202020204" pitchFamily="34" charset="0"/>
              <a:buChar char="•"/>
            </a:pPr>
            <a:r>
              <a:rPr lang="da-DK" sz="1500" dirty="0"/>
              <a:t>1 undersøgelse blev ikke udført af autoriseret psykolog/ der kunne ikke klages til Psykolognævnet, 4 undersøgere angiver ikke, at psykologerne er autoriseret (s.57).</a:t>
            </a:r>
          </a:p>
          <a:p>
            <a:pPr marL="285750" indent="-285750" algn="l">
              <a:buFont typeface="Arial" panose="020B0604020202020204" pitchFamily="34" charset="0"/>
              <a:buChar char="•"/>
            </a:pPr>
            <a:r>
              <a:rPr lang="da-DK" sz="1500" dirty="0"/>
              <a:t>OPDRAG (ps. desværre fejl i tekst s.58)(står ved 4.c.)i 18 af 29 udelukkende overordnet om opdrag: ”Bedt om FKU”, 4 mere specifikt bidrag, 7 intet om opdrag angivet.</a:t>
            </a:r>
          </a:p>
          <a:p>
            <a:pPr marL="285750" indent="-285750" algn="l">
              <a:buFont typeface="Arial" panose="020B0604020202020204" pitchFamily="34" charset="0"/>
              <a:buChar char="•"/>
            </a:pPr>
            <a:r>
              <a:rPr lang="da-DK" sz="1500" dirty="0"/>
              <a:t>OPSTARTSMØDE (s.59, desværre fejl i tekst) /I 14 ud af 29 undersøgelser holdes opstartssamtaler ml. undersøgere , forældre og forvaltning.(I 6 IKKE holdt, i 9 ved vi det ikke).</a:t>
            </a:r>
          </a:p>
          <a:p>
            <a:pPr marL="285750" indent="-285750" algn="l">
              <a:buFont typeface="Arial" panose="020B0604020202020204" pitchFamily="34" charset="0"/>
              <a:buChar char="•"/>
            </a:pPr>
            <a:r>
              <a:rPr lang="da-DK" sz="1500" dirty="0"/>
              <a:t>I 17 af 29 undersøgelser blev der holdt afsluttende møde med undersøger inden aflevering til myndighedssagsbehandler (s.59), dog af meget svingende kvalitet. I 12 af de 17 er forældrenes uenigheder/ kommentarer skrevet ind i erklæringen (s.60), men på  mere eller mindre kvalificeret måde.</a:t>
            </a:r>
          </a:p>
          <a:p>
            <a:pPr marL="285750" indent="-285750" algn="l">
              <a:buFont typeface="Arial" panose="020B0604020202020204" pitchFamily="34" charset="0"/>
              <a:buChar char="•"/>
            </a:pPr>
            <a:r>
              <a:rPr lang="da-DK" sz="1500" dirty="0"/>
              <a:t>I 10 af 29 undersøgelser bringes ingen anbefalinger </a:t>
            </a:r>
            <a:r>
              <a:rPr lang="da-DK" sz="1500" dirty="0" err="1"/>
              <a:t>ift</a:t>
            </a:r>
            <a:r>
              <a:rPr lang="da-DK" sz="1500" dirty="0"/>
              <a:t> udvikling af forældrene (s.64), 5 bringer udelukkende overordnede anbefalinger, i 14 bringes mere specifikke anbefalinger. Vi vurderer, at 19 </a:t>
            </a:r>
            <a:r>
              <a:rPr lang="da-DK" sz="1500"/>
              <a:t>undersøgelsers anbefalinger  </a:t>
            </a:r>
            <a:r>
              <a:rPr lang="da-DK" sz="1500" dirty="0"/>
              <a:t>ville kunne anvendes til en forældrehandleplan.</a:t>
            </a:r>
          </a:p>
          <a:p>
            <a:pPr marL="285750" indent="-285750" algn="l">
              <a:buFont typeface="Arial" panose="020B0604020202020204" pitchFamily="34" charset="0"/>
              <a:buChar char="•"/>
            </a:pPr>
            <a:endParaRPr lang="da-DK" sz="1600" dirty="0"/>
          </a:p>
          <a:p>
            <a:pPr marL="285750" indent="-285750" algn="l">
              <a:buFont typeface="Arial" panose="020B0604020202020204" pitchFamily="34" charset="0"/>
              <a:buChar char="•"/>
            </a:pPr>
            <a:endParaRPr lang="da-DK" sz="1600" dirty="0"/>
          </a:p>
          <a:p>
            <a:pPr marL="285750" indent="-285750" algn="l">
              <a:buFont typeface="Arial" panose="020B0604020202020204" pitchFamily="34" charset="0"/>
              <a:buChar char="•"/>
            </a:pPr>
            <a:endParaRPr lang="da-DK" sz="1600" dirty="0"/>
          </a:p>
          <a:p>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77465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a:t>At blive undersøgt</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2554063"/>
          </a:xfrm>
        </p:spPr>
        <p:txBody>
          <a:bodyPr>
            <a:normAutofit lnSpcReduction="10000"/>
          </a:bodyPr>
          <a:lstStyle/>
          <a:p>
            <a:r>
              <a:rPr lang="da-DK" dirty="0"/>
              <a:t>Forskning, anbefalinger, debat – case-samlingen s. 11- 18</a:t>
            </a:r>
          </a:p>
          <a:p>
            <a:r>
              <a:rPr lang="da-DK" u="sng" dirty="0"/>
              <a:t>Den børnefaglige undersøgelse (§ 50)</a:t>
            </a:r>
          </a:p>
          <a:p>
            <a:pPr marL="342900" indent="-342900" algn="l">
              <a:buFont typeface="Arial" panose="020B0604020202020204" pitchFamily="34" charset="0"/>
              <a:buChar char="•"/>
            </a:pPr>
            <a:r>
              <a:rPr lang="da-DK" sz="1600" dirty="0"/>
              <a:t>Lis Montes de </a:t>
            </a:r>
            <a:r>
              <a:rPr lang="da-DK" sz="1600" dirty="0" err="1"/>
              <a:t>Oca</a:t>
            </a:r>
            <a:r>
              <a:rPr lang="da-DK" sz="1600" dirty="0"/>
              <a:t> (Via University College)m.fl. Igangværende projekt: Kvalitet i børnefaglige undersøgelser</a:t>
            </a:r>
          </a:p>
          <a:p>
            <a:pPr marL="342900" indent="-342900" algn="l">
              <a:buFont typeface="Arial" panose="020B0604020202020204" pitchFamily="34" charset="0"/>
              <a:buChar char="•"/>
            </a:pPr>
            <a:r>
              <a:rPr lang="da-DK" sz="1600" dirty="0"/>
              <a:t>Stina Krogh Petersen, Ålborg Universitet: At undersøge og blive undersøgt, 2015</a:t>
            </a:r>
          </a:p>
          <a:p>
            <a:pPr marL="342900" indent="-342900" algn="l">
              <a:buFont typeface="Arial" panose="020B0604020202020204" pitchFamily="34" charset="0"/>
              <a:buChar char="•"/>
            </a:pPr>
            <a:r>
              <a:rPr lang="da-DK" sz="1600" dirty="0"/>
              <a:t>Til barnets bedste /Tine Egelund og Knut </a:t>
            </a:r>
            <a:r>
              <a:rPr lang="da-DK" sz="1600" dirty="0" err="1"/>
              <a:t>sundell</a:t>
            </a:r>
            <a:r>
              <a:rPr lang="da-DK" sz="1600" dirty="0"/>
              <a:t>, 2001; Å </a:t>
            </a:r>
            <a:r>
              <a:rPr lang="da-DK" sz="1600" dirty="0" err="1"/>
              <a:t>bli</a:t>
            </a:r>
            <a:r>
              <a:rPr lang="da-DK" sz="1600" dirty="0"/>
              <a:t> </a:t>
            </a:r>
            <a:r>
              <a:rPr lang="da-DK" sz="1600" dirty="0" err="1"/>
              <a:t>undersøkt</a:t>
            </a:r>
            <a:r>
              <a:rPr lang="da-DK" sz="1600" dirty="0"/>
              <a:t> / Karin Kildedal, Lars Uggerhøj, Sigrid </a:t>
            </a:r>
            <a:r>
              <a:rPr lang="da-DK" sz="1600" dirty="0" err="1"/>
              <a:t>Nordstoga</a:t>
            </a:r>
            <a:r>
              <a:rPr lang="da-DK" sz="1600" dirty="0"/>
              <a:t>, Solveig Sagatun, 2011</a:t>
            </a:r>
          </a:p>
          <a:p>
            <a:pPr marL="342900" indent="-342900" algn="l">
              <a:buFont typeface="Arial" panose="020B0604020202020204" pitchFamily="34" charset="0"/>
              <a:buChar char="•"/>
            </a:pPr>
            <a:r>
              <a:rPr lang="da-DK" sz="1600" dirty="0"/>
              <a:t>Anbefalinger og debat: Dansk Psykolog Forening, DUKH , Socialrådgiveren</a:t>
            </a:r>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dirty="0"/>
          </a:p>
          <a:p>
            <a:pPr marL="342900" indent="-342900" algn="l">
              <a:buFont typeface="Arial" panose="020B0604020202020204" pitchFamily="34" charset="0"/>
              <a:buChar char="•"/>
            </a:pPr>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181977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err="1"/>
              <a:t>fra:Tværgående</a:t>
            </a:r>
            <a:r>
              <a:rPr lang="da-DK" b="1" dirty="0"/>
              <a:t> konklusioner</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2387599"/>
          </a:xfrm>
        </p:spPr>
        <p:txBody>
          <a:bodyPr>
            <a:normAutofit/>
          </a:bodyPr>
          <a:lstStyle/>
          <a:p>
            <a:r>
              <a:rPr lang="da-DK" dirty="0"/>
              <a:t>Stina Krogh Petersen:</a:t>
            </a:r>
          </a:p>
          <a:p>
            <a:r>
              <a:rPr lang="da-DK" dirty="0"/>
              <a:t>Undersøgelsesindgangens betydning</a:t>
            </a:r>
          </a:p>
          <a:p>
            <a:pPr marL="285750" indent="-285750" algn="l">
              <a:buFont typeface="Arial" panose="020B0604020202020204" pitchFamily="34" charset="0"/>
              <a:buChar char="•"/>
            </a:pPr>
            <a:r>
              <a:rPr lang="da-DK" sz="1600" dirty="0"/>
              <a:t>Hvordan indsamler og reflekterer socialrådgiveren over viden i den børnefaglige undersøgelse?</a:t>
            </a:r>
          </a:p>
          <a:p>
            <a:pPr marL="285750" indent="-285750" algn="l">
              <a:buFont typeface="Arial" panose="020B0604020202020204" pitchFamily="34" charset="0"/>
              <a:buChar char="•"/>
            </a:pPr>
            <a:r>
              <a:rPr lang="da-DK" sz="1600" dirty="0"/>
              <a:t>Smal/ bred/ eksplorerende indsamlingspraksis</a:t>
            </a:r>
          </a:p>
          <a:p>
            <a:pPr marL="285750" indent="-285750" algn="l">
              <a:buFont typeface="Arial" panose="020B0604020202020204" pitchFamily="34" charset="0"/>
              <a:buChar char="•"/>
            </a:pPr>
            <a:r>
              <a:rPr lang="da-DK" sz="1600" dirty="0"/>
              <a:t>Forældrenes oplevelse: ”…Konkret finder afhandlingen, at familiens aktive og kontinuerlige medvirken i undersøgelsen, uden at denne medvirken nødvendigvis rummer definitionsmagt, bidrager til at gøre undersøgelsen transparent, hvilket bidrager ganske positive til familiens oplevelse af undersøgelsen.</a:t>
            </a:r>
          </a:p>
          <a:p>
            <a:pPr algn="l"/>
            <a:endParaRPr lang="da-DK" sz="1600" dirty="0"/>
          </a:p>
          <a:p>
            <a:pPr algn="l"/>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181636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a:xfrm>
            <a:off x="1524000" y="1122363"/>
            <a:ext cx="9144000" cy="2432206"/>
          </a:xfrm>
        </p:spPr>
        <p:txBody>
          <a:bodyPr/>
          <a:lstStyle/>
          <a:p>
            <a:r>
              <a:rPr lang="da-DK" b="1" dirty="0"/>
              <a:t>Dansk Psykologforening</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7"/>
            <a:ext cx="9144000" cy="2579822"/>
          </a:xfrm>
        </p:spPr>
        <p:txBody>
          <a:bodyPr>
            <a:normAutofit fontScale="62500" lnSpcReduction="20000"/>
          </a:bodyPr>
          <a:lstStyle/>
          <a:p>
            <a:r>
              <a:rPr lang="da-DK" dirty="0"/>
              <a:t>Fra: Anbefalinger vedrørende højere kvalitet i børnesager- bl.a.</a:t>
            </a:r>
          </a:p>
          <a:p>
            <a:pPr algn="l"/>
            <a:r>
              <a:rPr lang="da-DK" dirty="0"/>
              <a:t>3. Der bør altid indgå en psykologisk undersøgelse af barnet som del af den børnefaglige undersøgelse, når der er tale om tvangsanbringelse, anbringelse og anden indgribende foranstaltning. Vurderingen af, om allerede eksisterende akter kan erstatte en undersøgelse, skal foretages af en psykolog. </a:t>
            </a:r>
          </a:p>
          <a:p>
            <a:pPr algn="l"/>
            <a:r>
              <a:rPr lang="da-DK" dirty="0"/>
              <a:t> </a:t>
            </a:r>
          </a:p>
          <a:p>
            <a:pPr algn="l"/>
            <a:r>
              <a:rPr lang="da-DK" dirty="0"/>
              <a:t>4. Der bør være psykologer med til at vurdere, om barnets behov imødekommes af den valgte foranstaltning i forbindelse med anbringelse af et barn eller en ung.  </a:t>
            </a:r>
          </a:p>
          <a:p>
            <a:pPr algn="l"/>
            <a:r>
              <a:rPr lang="da-DK" dirty="0"/>
              <a:t> </a:t>
            </a:r>
          </a:p>
          <a:p>
            <a:pPr algn="l"/>
            <a:r>
              <a:rPr lang="da-DK" dirty="0"/>
              <a:t>5. Kommunerne bør systematisere evalueringen af, hvorvidt den valgte foranstaltning er tilstrækkelige.  </a:t>
            </a:r>
          </a:p>
          <a:p>
            <a:pPr algn="l"/>
            <a:r>
              <a:rPr lang="da-DK" dirty="0"/>
              <a:t> </a:t>
            </a:r>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507014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a:t>RIFT- cases</a:t>
            </a:r>
            <a:r>
              <a:rPr lang="da-DK" dirty="0"/>
              <a:t>:</a:t>
            </a:r>
            <a:r>
              <a:rPr lang="da-DK" sz="2400" dirty="0"/>
              <a:t>s.29</a:t>
            </a:r>
            <a:endParaRPr lang="da-DK"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734368"/>
          </a:xfrm>
        </p:spPr>
        <p:txBody>
          <a:bodyPr>
            <a:normAutofit fontScale="55000" lnSpcReduction="20000"/>
          </a:bodyPr>
          <a:lstStyle/>
          <a:p>
            <a:pPr lvl="0"/>
            <a:r>
              <a:rPr lang="da-DK" b="1" i="1" dirty="0"/>
              <a:t>Skabes der tillid hos forældrene til undersøgelsen? </a:t>
            </a:r>
            <a:r>
              <a:rPr lang="da-DK" i="1" dirty="0"/>
              <a:t>Synes forvaltningen at reflektere over, hvordan de møder forældrene? Er der fokus på problemformulering/ eksplicit problemstilling? Samles viden ind smalt/ bredt? Er der gennemsigtighed?</a:t>
            </a:r>
            <a:endParaRPr lang="da-DK" dirty="0"/>
          </a:p>
          <a:p>
            <a:pPr lvl="0"/>
            <a:r>
              <a:rPr lang="da-DK" b="1" i="1" dirty="0"/>
              <a:t>Partshøres der</a:t>
            </a:r>
            <a:r>
              <a:rPr lang="da-DK" i="1" dirty="0"/>
              <a:t>?  Hvordan? Vejledes der godt nok? Ved forældrene, hvad de giver samtykke til? Partshøres der på et oplyst grundlag? </a:t>
            </a:r>
            <a:endParaRPr lang="da-DK" dirty="0"/>
          </a:p>
          <a:p>
            <a:pPr lvl="0" algn="l"/>
            <a:r>
              <a:rPr lang="da-DK" b="1" i="1" dirty="0"/>
              <a:t>Forekommer fagligheden at være ok? </a:t>
            </a:r>
            <a:r>
              <a:rPr lang="da-DK" i="1" dirty="0"/>
              <a:t>Herunder i forhold til de psykologiske vurderinger samt:</a:t>
            </a:r>
            <a:r>
              <a:rPr lang="da-DK" dirty="0"/>
              <a:t> </a:t>
            </a:r>
          </a:p>
          <a:p>
            <a:pPr lvl="0" algn="l"/>
            <a:r>
              <a:rPr lang="da-DK" i="1" dirty="0"/>
              <a:t>Hvordan anvendes af ekspertudsagn?</a:t>
            </a:r>
            <a:endParaRPr lang="da-DK" dirty="0"/>
          </a:p>
          <a:p>
            <a:pPr lvl="0" algn="l"/>
            <a:r>
              <a:rPr lang="da-DK" i="1" dirty="0"/>
              <a:t>Forekommer undersøgelsen alsidig, saglig og upartisk?</a:t>
            </a:r>
            <a:endParaRPr lang="da-DK" dirty="0"/>
          </a:p>
          <a:p>
            <a:pPr lvl="0" algn="l"/>
            <a:r>
              <a:rPr lang="da-DK" i="1" dirty="0"/>
              <a:t>Henvises der til kilder? Er undersøger kritisk overfor kilder? </a:t>
            </a:r>
            <a:endParaRPr lang="da-DK" dirty="0"/>
          </a:p>
          <a:p>
            <a:pPr lvl="0" algn="l"/>
            <a:r>
              <a:rPr lang="da-DK" i="1" dirty="0"/>
              <a:t>Er der tendens til ”tunnelsyn”: Tilbøjelighed til kun at se den information, der bekræfter forhåndsantagelser fremfor at opspore information, der sætter spørgsmålstegn ved denne</a:t>
            </a:r>
            <a:endParaRPr lang="da-DK" dirty="0"/>
          </a:p>
          <a:p>
            <a:pPr lvl="0" algn="l"/>
            <a:r>
              <a:rPr lang="da-DK" b="1" i="1" dirty="0"/>
              <a:t>Forekommer sagsbehandler/ personalet at være fagligt godt nok funderet med hensyn til viden om forældrenes eventuelle udfordringer, herunder faglighed og evne til at kunne møde og rumme forældrene?</a:t>
            </a:r>
            <a:endParaRPr lang="da-DK" dirty="0"/>
          </a:p>
          <a:p>
            <a:pPr algn="l"/>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401805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a:bodyPr>
          <a:lstStyle/>
          <a:p>
            <a:r>
              <a:rPr lang="da-DK" sz="4800" b="1" dirty="0"/>
              <a:t>Manglende etablering af samarbejde om undersøgelserne</a:t>
            </a:r>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387600"/>
          </a:xfrm>
        </p:spPr>
        <p:txBody>
          <a:bodyPr/>
          <a:lstStyle/>
          <a:p>
            <a:pPr marL="285750" indent="-285750" algn="l">
              <a:buFont typeface="Arial" panose="020B0604020202020204" pitchFamily="34" charset="0"/>
              <a:buChar char="•"/>
            </a:pPr>
            <a:r>
              <a:rPr lang="da-DK" sz="1600" dirty="0"/>
              <a:t>s. 31</a:t>
            </a:r>
            <a:r>
              <a:rPr lang="da-DK" dirty="0"/>
              <a:t>: </a:t>
            </a:r>
            <a:r>
              <a:rPr lang="da-DK" sz="1600" dirty="0"/>
              <a:t>Undersøgelse om tre - årig pige baseret udelukkende på dokumenter uden forældrenes medinddragelse på grund af forældrenes modvilje og manglende tillid til/ forståelse af undersøgelsen</a:t>
            </a:r>
          </a:p>
          <a:p>
            <a:pPr marL="285750" indent="-285750" algn="l">
              <a:buFont typeface="Arial" panose="020B0604020202020204" pitchFamily="34" charset="0"/>
              <a:buChar char="•"/>
            </a:pPr>
            <a:r>
              <a:rPr lang="da-DK" sz="1600" dirty="0"/>
              <a:t>S. 34: 10 - årig dreng anbringes til § 51 undersøgelse, da etablering af samarbejde med moren opgives</a:t>
            </a:r>
          </a:p>
          <a:p>
            <a:pPr marL="285750" indent="-285750" algn="l">
              <a:buFont typeface="Arial" panose="020B0604020202020204" pitchFamily="34" charset="0"/>
              <a:buChar char="•"/>
            </a:pPr>
            <a:r>
              <a:rPr lang="da-DK" sz="1600" dirty="0"/>
              <a:t>Eksempler på manglende etablering af samarbejde i etniske minoritetsfamilier – RIFT case-samling: Børne – ungesager i etniske minoritetsfamilier (s. 25, s. 26-28)</a:t>
            </a:r>
          </a:p>
          <a:p>
            <a:pPr marL="285750" indent="-285750" algn="l">
              <a:buFont typeface="Arial" panose="020B0604020202020204" pitchFamily="34" charset="0"/>
              <a:buChar char="•"/>
            </a:pPr>
            <a:r>
              <a:rPr lang="da-DK" sz="1600" dirty="0"/>
              <a:t>ANSVAR hos både forældre og forvaltning – der skal to til tango – professionalisme – </a:t>
            </a:r>
            <a:r>
              <a:rPr lang="da-DK" sz="1600" dirty="0" err="1"/>
              <a:t>voksenpædagisk</a:t>
            </a:r>
            <a:r>
              <a:rPr lang="da-DK" sz="1600" dirty="0"/>
              <a:t> fokus og viden nok? </a:t>
            </a:r>
          </a:p>
          <a:p>
            <a:pPr marL="285750" indent="-285750" algn="l">
              <a:buFont typeface="Arial" panose="020B0604020202020204" pitchFamily="34" charset="0"/>
              <a:buChar char="•"/>
            </a:pPr>
            <a:endParaRPr lang="da-DK" sz="1600"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227145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a:xfrm>
            <a:off x="1524000" y="1122362"/>
            <a:ext cx="9144000" cy="2544381"/>
          </a:xfrm>
        </p:spPr>
        <p:txBody>
          <a:bodyPr>
            <a:normAutofit/>
          </a:bodyPr>
          <a:lstStyle/>
          <a:p>
            <a:pPr algn="l">
              <a:spcBef>
                <a:spcPts val="600"/>
              </a:spcBef>
            </a:pPr>
            <a:r>
              <a:rPr lang="da-DK" sz="1000" b="1" dirty="0" smtClean="0"/>
              <a:t/>
            </a:r>
            <a:br>
              <a:rPr lang="da-DK" sz="1000" b="1" dirty="0" smtClean="0"/>
            </a:br>
            <a:r>
              <a:rPr lang="da-DK" sz="1000" b="1" dirty="0"/>
              <a:t/>
            </a:r>
            <a:br>
              <a:rPr lang="da-DK" sz="1000" b="1" dirty="0"/>
            </a:br>
            <a:r>
              <a:rPr lang="da-DK" sz="1000" b="1" dirty="0" smtClean="0"/>
              <a:t/>
            </a:r>
            <a:br>
              <a:rPr lang="da-DK" sz="1000" b="1" dirty="0" smtClean="0"/>
            </a:br>
            <a:r>
              <a:rPr lang="da-DK" sz="5400" b="1" dirty="0" smtClean="0"/>
              <a:t>AKUT-anbringelse</a:t>
            </a:r>
            <a:r>
              <a:rPr lang="da-DK" sz="5400" b="1" dirty="0"/>
              <a:t>, undersøgelse bagefter </a:t>
            </a:r>
            <a:r>
              <a:rPr lang="da-DK" sz="2400" b="1" dirty="0"/>
              <a:t>Case-samlingen s. 39 -40</a:t>
            </a:r>
            <a:endParaRPr lang="da-DK" sz="5400" b="1"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711766"/>
            <a:ext cx="9144000" cy="2387600"/>
          </a:xfrm>
        </p:spPr>
        <p:txBody>
          <a:bodyPr>
            <a:normAutofit/>
          </a:bodyPr>
          <a:lstStyle/>
          <a:p>
            <a:pPr marL="285750" indent="-285750" algn="l">
              <a:buFont typeface="Arial" panose="020B0604020202020204" pitchFamily="34" charset="0"/>
              <a:buChar char="•"/>
            </a:pPr>
            <a:r>
              <a:rPr lang="da-DK" sz="1600" dirty="0"/>
              <a:t>Hypotese: Steget som følge af ændret lovgivning/  flere underretninger </a:t>
            </a:r>
          </a:p>
          <a:p>
            <a:pPr marL="285750" indent="-285750" algn="l">
              <a:buFont typeface="Arial" panose="020B0604020202020204" pitchFamily="34" charset="0"/>
              <a:buChar char="•"/>
            </a:pPr>
            <a:r>
              <a:rPr lang="da-DK" sz="1600" dirty="0"/>
              <a:t>Eks. Børne-ungesager i etniske minoritetsfamilier (s.31-33, 15-17): NVIE (Nationalt videnscenter for inklusion og eksklusion) refleksionsværktøj: ”Barnet-i-fare-diskurs” , mangelfokus: ”Mangeldiskurs”, evt. senere: ”et farligt barn-diskurs”, ”Socialpædagogisk diskurs”, ”Diagnosediskurs”..</a:t>
            </a:r>
          </a:p>
          <a:p>
            <a:pPr marL="285750" indent="-285750" algn="l">
              <a:buFont typeface="Arial" panose="020B0604020202020204" pitchFamily="34" charset="0"/>
              <a:buChar char="•"/>
            </a:pPr>
            <a:r>
              <a:rPr lang="da-DK" sz="1600" dirty="0"/>
              <a:t>RIFT: Ydmyghed overfor det akutte, MEN husk inddragelse af familie og netværk – stor betydning for sagens videre forløb</a:t>
            </a:r>
          </a:p>
          <a:p>
            <a:pPr marL="285750" indent="-285750" algn="l">
              <a:buFont typeface="Arial" panose="020B0604020202020204" pitchFamily="34" charset="0"/>
              <a:buChar char="•"/>
            </a:pPr>
            <a:r>
              <a:rPr lang="da-DK" sz="1600" dirty="0"/>
              <a:t>Hvis man overhovedet kan komme til at undersøge inden man anbringer, så er der rigtigt mange chancer for, at indsatsen/ anbringelsesforløbet kan blive mere vellykket. </a:t>
            </a:r>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21973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lstStyle/>
          <a:p>
            <a:r>
              <a:rPr lang="da-DK" b="1" dirty="0"/>
              <a:t>Partshøringer-uklarhed</a:t>
            </a:r>
            <a:r>
              <a:rPr lang="da-DK" sz="2400" b="1" dirty="0"/>
              <a:t> s.41 </a:t>
            </a:r>
            <a:endParaRPr lang="da-DK" b="1"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657094"/>
          </a:xfrm>
        </p:spPr>
        <p:txBody>
          <a:bodyPr>
            <a:normAutofit/>
          </a:bodyPr>
          <a:lstStyle/>
          <a:p>
            <a:pPr algn="l"/>
            <a:r>
              <a:rPr lang="da-DK" sz="1600" dirty="0"/>
              <a:t>Eks. ungt par til ufødt barn, sen undersøgelse, ugennemsigtig, opfordring til (uoplyst) samtykke til anbringelse  ved § 50 -afslutning </a:t>
            </a:r>
          </a:p>
          <a:p>
            <a:pPr marL="342900" indent="-342900" algn="l">
              <a:buFont typeface="Arial" panose="020B0604020202020204" pitchFamily="34" charset="0"/>
              <a:buChar char="•"/>
            </a:pPr>
            <a:r>
              <a:rPr lang="da-DK" sz="1600" dirty="0"/>
              <a:t>Allerede samtykke blanketten kan skabe utryghed</a:t>
            </a:r>
          </a:p>
          <a:p>
            <a:pPr marL="342900" indent="-342900" algn="l">
              <a:buFont typeface="Arial" panose="020B0604020202020204" pitchFamily="34" charset="0"/>
              <a:buChar char="•"/>
            </a:pPr>
            <a:r>
              <a:rPr lang="da-DK" sz="1600" dirty="0"/>
              <a:t>Manglende oversigt over/ inddragelse undervejs om, hvad der undersøges</a:t>
            </a:r>
          </a:p>
          <a:p>
            <a:pPr marL="342900" indent="-342900" algn="l">
              <a:buFont typeface="Arial" panose="020B0604020202020204" pitchFamily="34" charset="0"/>
              <a:buChar char="•"/>
            </a:pPr>
            <a:r>
              <a:rPr lang="da-DK" sz="1600" dirty="0"/>
              <a:t>Partshøringer ”refereres” vurderende og tolkende  i journalnotater </a:t>
            </a:r>
          </a:p>
          <a:p>
            <a:pPr marL="342900" indent="-342900" algn="l">
              <a:buFont typeface="Arial" panose="020B0604020202020204" pitchFamily="34" charset="0"/>
              <a:buChar char="•"/>
            </a:pPr>
            <a:r>
              <a:rPr lang="da-DK" sz="1600" dirty="0"/>
              <a:t>(Hertil manglende faglighed, forkert og forhastet grundlag/ konklusioner)</a:t>
            </a:r>
          </a:p>
          <a:p>
            <a:pPr marL="342900" indent="-342900" algn="l">
              <a:buFont typeface="Arial" panose="020B0604020202020204" pitchFamily="34" charset="0"/>
              <a:buChar char="•"/>
            </a:pPr>
            <a:r>
              <a:rPr lang="da-DK" sz="1600" dirty="0"/>
              <a:t>Vigtigheden af forældrenes forståelse af undersøgelsen – for samarbejdet fremover.</a:t>
            </a:r>
          </a:p>
          <a:p>
            <a:pPr marL="342900" indent="-342900" algn="l">
              <a:buFont typeface="Arial" panose="020B0604020202020204" pitchFamily="34" charset="0"/>
              <a:buChar char="•"/>
            </a:pPr>
            <a:endParaRPr lang="da-DK" sz="1600" dirty="0"/>
          </a:p>
          <a:p>
            <a:pPr marL="342900" indent="-342900" algn="l">
              <a:buFont typeface="Arial" panose="020B0604020202020204" pitchFamily="34" charset="0"/>
              <a:buChar char="•"/>
            </a:pPr>
            <a:endParaRPr lang="da-DK" sz="1600" dirty="0"/>
          </a:p>
          <a:p>
            <a:pPr marL="342900" indent="-342900" algn="l">
              <a:buFont typeface="Arial" panose="020B0604020202020204" pitchFamily="34" charset="0"/>
              <a:buChar char="•"/>
            </a:pPr>
            <a:endParaRPr lang="da-DK" sz="1600"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266804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6ABDB87-4AA9-4210-8B59-E0A99137BF28}"/>
              </a:ext>
            </a:extLst>
          </p:cNvPr>
          <p:cNvSpPr>
            <a:spLocks noGrp="1"/>
          </p:cNvSpPr>
          <p:nvPr>
            <p:ph type="ctrTitle"/>
          </p:nvPr>
        </p:nvSpPr>
        <p:spPr/>
        <p:txBody>
          <a:bodyPr>
            <a:normAutofit/>
          </a:bodyPr>
          <a:lstStyle/>
          <a:p>
            <a:r>
              <a:rPr lang="da-DK" sz="4800" b="1" dirty="0"/>
              <a:t>Undersøgelser i uvante omgivelser</a:t>
            </a:r>
            <a:r>
              <a:rPr lang="da-DK" sz="2400" dirty="0"/>
              <a:t>s. 44</a:t>
            </a:r>
            <a:endParaRPr lang="da-DK" sz="4800" b="1" dirty="0"/>
          </a:p>
        </p:txBody>
      </p:sp>
      <p:sp>
        <p:nvSpPr>
          <p:cNvPr id="3" name="Undertitel 2">
            <a:extLst>
              <a:ext uri="{FF2B5EF4-FFF2-40B4-BE49-F238E27FC236}">
                <a16:creationId xmlns="" xmlns:a16="http://schemas.microsoft.com/office/drawing/2014/main" id="{D425E5F4-D4D9-44B4-9DCD-56381BBE1AD4}"/>
              </a:ext>
            </a:extLst>
          </p:cNvPr>
          <p:cNvSpPr>
            <a:spLocks noGrp="1"/>
          </p:cNvSpPr>
          <p:nvPr>
            <p:ph type="subTitle" idx="1"/>
          </p:nvPr>
        </p:nvSpPr>
        <p:spPr>
          <a:xfrm>
            <a:off x="1524000" y="3602038"/>
            <a:ext cx="9144000" cy="2387600"/>
          </a:xfrm>
        </p:spPr>
        <p:txBody>
          <a:bodyPr>
            <a:normAutofit/>
          </a:bodyPr>
          <a:lstStyle/>
          <a:p>
            <a:pPr algn="l"/>
            <a:r>
              <a:rPr lang="da-DK" dirty="0"/>
              <a:t>Når forældre for at undgå anbringelse samtykker til at anbringes/ undersøges sammen med barnet på institution – eksempler på utryghed som komplicerende faktor</a:t>
            </a:r>
          </a:p>
          <a:p>
            <a:pPr marL="285750" indent="-285750" algn="l">
              <a:buFont typeface="Arial" panose="020B0604020202020204" pitchFamily="34" charset="0"/>
              <a:buChar char="•"/>
            </a:pPr>
            <a:r>
              <a:rPr lang="da-DK" sz="1600" dirty="0"/>
              <a:t>At miste sin kompetencer, ensomhed, utryghed, </a:t>
            </a:r>
          </a:p>
          <a:p>
            <a:pPr marL="285750" indent="-285750" algn="l">
              <a:buFont typeface="Arial" panose="020B0604020202020204" pitchFamily="34" charset="0"/>
              <a:buChar char="•"/>
            </a:pPr>
            <a:r>
              <a:rPr lang="da-DK" sz="1600" dirty="0"/>
              <a:t>Vigtigt at også den voksenpædagogiske faglighed og rummelighed er tilstede på </a:t>
            </a:r>
            <a:r>
              <a:rPr lang="da-DK" sz="1600" dirty="0" err="1"/>
              <a:t>instituionen</a:t>
            </a:r>
            <a:endParaRPr lang="da-DK" sz="1600" dirty="0"/>
          </a:p>
          <a:p>
            <a:pPr marL="285750" indent="-285750" algn="l">
              <a:buFont typeface="Arial" panose="020B0604020202020204" pitchFamily="34" charset="0"/>
              <a:buChar char="•"/>
            </a:pPr>
            <a:endParaRPr lang="da-DK" sz="1600" dirty="0"/>
          </a:p>
          <a:p>
            <a:pPr algn="l"/>
            <a:endParaRPr lang="da-DK" sz="1600" dirty="0"/>
          </a:p>
          <a:p>
            <a:pPr algn="l"/>
            <a:endParaRPr lang="da-DK" dirty="0"/>
          </a:p>
        </p:txBody>
      </p:sp>
      <p:pic>
        <p:nvPicPr>
          <p:cNvPr id="5" name="Billede 4">
            <a:extLst>
              <a:ext uri="{FF2B5EF4-FFF2-40B4-BE49-F238E27FC236}">
                <a16:creationId xmlns="" xmlns:a16="http://schemas.microsoft.com/office/drawing/2014/main" id="{5EC891DB-3FA6-4575-90F5-64745F340D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122364"/>
            <a:ext cx="9144000" cy="947976"/>
          </a:xfrm>
          <a:prstGeom prst="rect">
            <a:avLst/>
          </a:prstGeom>
        </p:spPr>
      </p:pic>
    </p:spTree>
    <p:extLst>
      <p:ext uri="{BB962C8B-B14F-4D97-AF65-F5344CB8AC3E}">
        <p14:creationId xmlns:p14="http://schemas.microsoft.com/office/powerpoint/2010/main" xmlns="" val="41849784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1505</Words>
  <Application>Microsoft Office PowerPoint</Application>
  <PresentationFormat>Custom</PresentationFormat>
  <Paragraphs>120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Office-tema</vt:lpstr>
      <vt:lpstr>RIFT: AT blive undersøgt</vt:lpstr>
      <vt:lpstr>At blive undersøgt</vt:lpstr>
      <vt:lpstr>fra:Tværgående konklusioner</vt:lpstr>
      <vt:lpstr>Dansk Psykologforening</vt:lpstr>
      <vt:lpstr>RIFT- cases:s.29</vt:lpstr>
      <vt:lpstr>Manglende etablering af samarbejde om undersøgelserne</vt:lpstr>
      <vt:lpstr>   AKUT-anbringelse, undersøgelse bagefter Case-samlingen s. 39 -40</vt:lpstr>
      <vt:lpstr>Partshøringer-uklarhed s.41 </vt:lpstr>
      <vt:lpstr>Undersøgelser i uvante omgivelsers. 44</vt:lpstr>
      <vt:lpstr>Ugennemsigtige, uklare undersøgelser/forløb</vt:lpstr>
      <vt:lpstr>At blive undersøgt del 2</vt:lpstr>
      <vt:lpstr>  Forskning, anbefalinger, debat – case-samlingen s. 18 -29  Forældrekompetenceundersøgelser </vt:lpstr>
      <vt:lpstr>RIFT- cases:s.53 Analysepunkter FKU: </vt:lpstr>
      <vt:lpstr>Analysepunkter  FKU fortsat</vt:lpstr>
      <vt:lpstr>Statistik om 29 undersøgelser (FKU)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Susanne Munck</dc:creator>
  <cp:lastModifiedBy>Susie</cp:lastModifiedBy>
  <cp:revision>43</cp:revision>
  <dcterms:created xsi:type="dcterms:W3CDTF">2018-11-25T07:01:38Z</dcterms:created>
  <dcterms:modified xsi:type="dcterms:W3CDTF">2019-03-16T10:27:27Z</dcterms:modified>
</cp:coreProperties>
</file>